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256" r:id="rId2"/>
    <p:sldId id="257" r:id="rId3"/>
    <p:sldId id="286" r:id="rId4"/>
    <p:sldId id="287" r:id="rId5"/>
    <p:sldId id="273" r:id="rId6"/>
    <p:sldId id="288" r:id="rId7"/>
    <p:sldId id="289" r:id="rId8"/>
    <p:sldId id="258" r:id="rId9"/>
    <p:sldId id="259" r:id="rId10"/>
    <p:sldId id="260" r:id="rId11"/>
    <p:sldId id="261" r:id="rId12"/>
    <p:sldId id="269" r:id="rId13"/>
    <p:sldId id="270" r:id="rId14"/>
    <p:sldId id="272" r:id="rId15"/>
    <p:sldId id="262" r:id="rId16"/>
    <p:sldId id="276" r:id="rId17"/>
    <p:sldId id="274" r:id="rId18"/>
    <p:sldId id="275" r:id="rId19"/>
    <p:sldId id="263" r:id="rId20"/>
    <p:sldId id="278" r:id="rId21"/>
    <p:sldId id="264" r:id="rId22"/>
    <p:sldId id="277" r:id="rId23"/>
    <p:sldId id="265" r:id="rId24"/>
    <p:sldId id="282" r:id="rId25"/>
    <p:sldId id="283" r:id="rId26"/>
    <p:sldId id="284" r:id="rId27"/>
    <p:sldId id="266" r:id="rId28"/>
    <p:sldId id="267" r:id="rId29"/>
    <p:sldId id="285" r:id="rId30"/>
    <p:sldId id="300" r:id="rId31"/>
    <p:sldId id="268" r:id="rId32"/>
    <p:sldId id="280" r:id="rId33"/>
    <p:sldId id="281" r:id="rId34"/>
    <p:sldId id="290" r:id="rId35"/>
    <p:sldId id="291" r:id="rId36"/>
    <p:sldId id="292" r:id="rId37"/>
    <p:sldId id="293" r:id="rId38"/>
    <p:sldId id="294" r:id="rId39"/>
    <p:sldId id="295" r:id="rId40"/>
    <p:sldId id="296" r:id="rId41"/>
    <p:sldId id="297" r:id="rId42"/>
    <p:sldId id="298"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64" d="100"/>
          <a:sy n="64" d="100"/>
        </p:scale>
        <p:origin x="-1548" y="-9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B60AEC-4A5E-4D2B-99F3-8F503F67636A}" type="datetimeFigureOut">
              <a:rPr lang="en-US" smtClean="0"/>
              <a:pPr/>
              <a:t>8/23/2019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8EC55DC-4CD5-4E57-A75F-F6A74DBC13B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1910" y="2514601"/>
            <a:ext cx="668654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941910" y="4777380"/>
            <a:ext cx="668654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0B2C02F-8424-4B84-9D00-E56F1A7CA031}" type="datetime1">
              <a:rPr lang="en-US" smtClean="0"/>
              <a:pPr/>
              <a:t>8/23/2019</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1"/>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398860" y="4529541"/>
            <a:ext cx="584825" cy="365125"/>
          </a:xfrm>
        </p:spPr>
        <p:txBody>
          <a:bodyPr/>
          <a:lstStyle/>
          <a:p>
            <a:fld id="{76BD02F1-3B5D-4C47-93DA-B84D756D949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609600"/>
            <a:ext cx="668654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941910" y="4354046"/>
            <a:ext cx="668654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D7CE029-4948-415C-948B-33D44F9F0AEE}" type="datetime1">
              <a:rPr lang="en-US" smtClean="0"/>
              <a:pPr/>
              <a:t>8/23/2019</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3141" y="31781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3244140"/>
            <a:ext cx="584825" cy="365125"/>
          </a:xfrm>
        </p:spPr>
        <p:txBody>
          <a:bodyPr/>
          <a:lstStyle/>
          <a:p>
            <a:fld id="{76BD02F1-3B5D-4C47-93DA-B84D756D949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37462" y="609600"/>
            <a:ext cx="6295445"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2456259" y="3505200"/>
            <a:ext cx="5652416"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941910" y="4354046"/>
            <a:ext cx="668654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659B4E7-6D62-4FE3-BE98-5A027741FBD9}" type="datetime1">
              <a:rPr lang="en-US" smtClean="0"/>
              <a:pPr/>
              <a:t>8/23/2019</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3141" y="31781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3244140"/>
            <a:ext cx="584825" cy="365125"/>
          </a:xfrm>
        </p:spPr>
        <p:txBody>
          <a:bodyPr/>
          <a:lstStyle/>
          <a:p>
            <a:fld id="{76BD02F1-3B5D-4C47-93DA-B84D756D9497}" type="slidenum">
              <a:rPr lang="en-US" smtClean="0"/>
              <a:pPr/>
              <a:t>‹#›</a:t>
            </a:fld>
            <a:endParaRPr lang="en-US"/>
          </a:p>
        </p:txBody>
      </p:sp>
      <p:sp>
        <p:nvSpPr>
          <p:cNvPr id="14" name="TextBox 13"/>
          <p:cNvSpPr txBox="1"/>
          <p:nvPr/>
        </p:nvSpPr>
        <p:spPr>
          <a:xfrm>
            <a:off x="1850739" y="648005"/>
            <a:ext cx="4572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336139" y="2905306"/>
            <a:ext cx="4572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1910" y="2438401"/>
            <a:ext cx="668655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1941910" y="5181600"/>
            <a:ext cx="668655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A83C592D-39DB-455E-92CB-63F6979F615A}" type="datetime1">
              <a:rPr lang="en-US" smtClean="0"/>
              <a:pPr/>
              <a:t>8/23/2019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3141" y="491172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4983088"/>
            <a:ext cx="584825" cy="365125"/>
          </a:xfrm>
        </p:spPr>
        <p:txBody>
          <a:bodyPr/>
          <a:lstStyle/>
          <a:p>
            <a:fld id="{76BD02F1-3B5D-4C47-93DA-B84D756D9497}"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137462" y="609600"/>
            <a:ext cx="6295445"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1941909" y="4343400"/>
            <a:ext cx="668655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1941910" y="5181600"/>
            <a:ext cx="668655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12D00FEB-8588-4D58-B796-A57CAA0D279F}" type="datetime1">
              <a:rPr lang="en-US" smtClean="0"/>
              <a:pPr/>
              <a:t>8/23/2019</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3141" y="491172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4983088"/>
            <a:ext cx="584825" cy="365125"/>
          </a:xfrm>
        </p:spPr>
        <p:txBody>
          <a:bodyPr/>
          <a:lstStyle/>
          <a:p>
            <a:fld id="{76BD02F1-3B5D-4C47-93DA-B84D756D9497}" type="slidenum">
              <a:rPr lang="en-US" smtClean="0"/>
              <a:pPr/>
              <a:t>‹#›</a:t>
            </a:fld>
            <a:endParaRPr lang="en-US"/>
          </a:p>
        </p:txBody>
      </p:sp>
      <p:sp>
        <p:nvSpPr>
          <p:cNvPr id="17" name="TextBox 16"/>
          <p:cNvSpPr txBox="1"/>
          <p:nvPr/>
        </p:nvSpPr>
        <p:spPr>
          <a:xfrm>
            <a:off x="1850739" y="648005"/>
            <a:ext cx="4572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8336139" y="2905306"/>
            <a:ext cx="4572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1910" y="627407"/>
            <a:ext cx="668654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1941909" y="4343400"/>
            <a:ext cx="668655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1941910" y="5181600"/>
            <a:ext cx="668655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2D542B7B-DAF6-4793-B3EF-94972A1DF814}" type="datetime1">
              <a:rPr lang="en-US" smtClean="0"/>
              <a:pPr/>
              <a:t>8/23/2019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3141" y="491172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4983088"/>
            <a:ext cx="584825" cy="365125"/>
          </a:xfrm>
        </p:spPr>
        <p:txBody>
          <a:bodyPr/>
          <a:lstStyle/>
          <a:p>
            <a:fld id="{76BD02F1-3B5D-4C47-93DA-B84D756D9497}"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26B7787-311B-41A1-BB40-271E1B486C81}" type="datetime1">
              <a:rPr lang="en-US" smtClean="0"/>
              <a:pPr/>
              <a:t>8/23/2019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3141" y="7143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6BD02F1-3B5D-4C47-93DA-B84D756D9497}"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1109" y="627406"/>
            <a:ext cx="16557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941909" y="627406"/>
            <a:ext cx="485775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1DCEDB4-A56E-432E-BBB6-8A43A35230F3}" type="datetime1">
              <a:rPr lang="en-US" smtClean="0"/>
              <a:pPr/>
              <a:t>8/23/2019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3141" y="7143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6BD02F1-3B5D-4C47-93DA-B84D756D949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4694" y="624110"/>
            <a:ext cx="6683765"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1941909" y="2133600"/>
            <a:ext cx="668655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6ED5B3B-4FB7-4B71-80A5-066657EF9C64}" type="datetime1">
              <a:rPr lang="en-US" smtClean="0"/>
              <a:pPr/>
              <a:t>8/23/2019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3141" y="7143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6BD02F1-3B5D-4C47-93DA-B84D756D949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1910" y="2058750"/>
            <a:ext cx="668654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941910" y="3530129"/>
            <a:ext cx="668654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AC17054-D897-443C-A30A-77EA1715CDD1}" type="datetime1">
              <a:rPr lang="en-US" smtClean="0"/>
              <a:pPr/>
              <a:t>8/23/2019</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3141" y="31781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3244140"/>
            <a:ext cx="584825" cy="365125"/>
          </a:xfrm>
        </p:spPr>
        <p:txBody>
          <a:bodyPr/>
          <a:lstStyle/>
          <a:p>
            <a:fld id="{76BD02F1-3B5D-4C47-93DA-B84D756D949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941909" y="2133600"/>
            <a:ext cx="3235398"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393060" y="2126222"/>
            <a:ext cx="3235398"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A6712F1-F99A-4E97-9B2D-8114516DB550}" type="datetime1">
              <a:rPr lang="en-US" smtClean="0"/>
              <a:pPr/>
              <a:t>8/23/2019</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3141" y="7143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398860" y="787783"/>
            <a:ext cx="584825" cy="365125"/>
          </a:xfrm>
        </p:spPr>
        <p:txBody>
          <a:bodyPr/>
          <a:lstStyle/>
          <a:p>
            <a:fld id="{76BD02F1-3B5D-4C47-93DA-B84D756D949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204530" y="1972703"/>
            <a:ext cx="299454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941909" y="2548966"/>
            <a:ext cx="3257170"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29972" y="1969475"/>
            <a:ext cx="299925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375218" y="2545738"/>
            <a:ext cx="3254006"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E141FAD-267A-4B5C-BB00-63BCE35BA12B}" type="datetime1">
              <a:rPr lang="en-US" smtClean="0"/>
              <a:pPr/>
              <a:t>8/23/2019</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3141" y="7143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398860" y="787783"/>
            <a:ext cx="584825" cy="365125"/>
          </a:xfrm>
        </p:spPr>
        <p:txBody>
          <a:bodyPr/>
          <a:lstStyle/>
          <a:p>
            <a:fld id="{76BD02F1-3B5D-4C47-93DA-B84D756D9497}"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E9AFFF7-C6A9-4701-A8BD-037565F912CA}" type="datetime1">
              <a:rPr lang="en-US" smtClean="0"/>
              <a:pPr/>
              <a:t>8/23/2019</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3141" y="7143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76BD02F1-3B5D-4C47-93DA-B84D756D949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FEE4C9-ABFF-4F2B-9FA8-80F2325F5A6B}" type="datetime1">
              <a:rPr lang="en-US" smtClean="0"/>
              <a:pPr/>
              <a:t>8/23/2019</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3141" y="7143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76BD02F1-3B5D-4C47-93DA-B84D756D949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446088"/>
            <a:ext cx="26288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4742259" y="446089"/>
            <a:ext cx="38862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941910" y="1598613"/>
            <a:ext cx="26288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4C14E3-F2E5-430D-A5BF-C1DB9E8DDDB1}" type="datetime1">
              <a:rPr lang="en-US" smtClean="0"/>
              <a:pPr/>
              <a:t>8/23/2019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3141" y="7143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76BD02F1-3B5D-4C47-93DA-B84D756D949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4800600"/>
            <a:ext cx="668655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941909" y="634965"/>
            <a:ext cx="668655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941910" y="5367338"/>
            <a:ext cx="668655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238E765-F992-4C4F-80A5-DFCA20E357F3}" type="datetime1">
              <a:rPr lang="en-US" smtClean="0"/>
              <a:pPr/>
              <a:t>8/23/2019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3141" y="491172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4983088"/>
            <a:ext cx="584825" cy="365125"/>
          </a:xfrm>
        </p:spPr>
        <p:txBody>
          <a:bodyPr/>
          <a:lstStyle/>
          <a:p>
            <a:fld id="{76BD02F1-3B5D-4C47-93DA-B84D756D949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8" name="Group 22"/>
          <p:cNvGrpSpPr/>
          <p:nvPr/>
        </p:nvGrpSpPr>
        <p:grpSpPr>
          <a:xfrm>
            <a:off x="1" y="228600"/>
            <a:ext cx="2138637"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9" name="Group 9"/>
          <p:cNvGrpSpPr/>
          <p:nvPr/>
        </p:nvGrpSpPr>
        <p:grpSpPr>
          <a:xfrm>
            <a:off x="20416" y="-786"/>
            <a:ext cx="1767506"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4694" y="624110"/>
            <a:ext cx="6683765"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941909" y="2133600"/>
            <a:ext cx="668655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771210" y="6130437"/>
            <a:ext cx="859712"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D750395A-7E5D-4768-AEF7-B1667B032614}" type="datetime1">
              <a:rPr lang="en-US" smtClean="0"/>
              <a:pPr/>
              <a:t>8/23/2019</a:t>
            </a:fld>
            <a:endParaRPr lang="en-US"/>
          </a:p>
        </p:txBody>
      </p:sp>
      <p:sp>
        <p:nvSpPr>
          <p:cNvPr id="5" name="Footer Placeholder 4"/>
          <p:cNvSpPr>
            <a:spLocks noGrp="1"/>
          </p:cNvSpPr>
          <p:nvPr>
            <p:ph type="ftr" sz="quarter" idx="3"/>
          </p:nvPr>
        </p:nvSpPr>
        <p:spPr>
          <a:xfrm>
            <a:off x="1941910" y="6135809"/>
            <a:ext cx="5714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398860" y="787783"/>
            <a:ext cx="584825" cy="365125"/>
          </a:xfrm>
          <a:prstGeom prst="rect">
            <a:avLst/>
          </a:prstGeom>
        </p:spPr>
        <p:txBody>
          <a:bodyPr vert="horz" lIns="91440" tIns="45720" rIns="91440" bIns="45720" rtlCol="0" anchor="ctr"/>
          <a:lstStyle>
            <a:lvl1pPr algn="r">
              <a:defRPr sz="2000">
                <a:solidFill>
                  <a:srgbClr val="FEFFFF"/>
                </a:solidFill>
              </a:defRPr>
            </a:lvl1pPr>
          </a:lstStyle>
          <a:p>
            <a:fld id="{76BD02F1-3B5D-4C47-93DA-B84D756D949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www.theatlantic.com/business/archive/2012/03/from-walkman-to-ipod-what-music-tech-teaches-us-about-innovation/253158/"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467600" cy="838200"/>
          </a:xfrm>
        </p:spPr>
        <p:txBody>
          <a:bodyPr>
            <a:normAutofit/>
          </a:bodyPr>
          <a:lstStyle/>
          <a:p>
            <a:pPr algn="ctr"/>
            <a:r>
              <a:rPr lang="en-US" sz="3600" b="1" dirty="0" smtClean="0">
                <a:latin typeface="Times New Roman" pitchFamily="18" charset="0"/>
                <a:ea typeface="BatangChe" pitchFamily="49" charset="-127"/>
                <a:cs typeface="Times New Roman" pitchFamily="18" charset="0"/>
              </a:rPr>
              <a:t>Introduction to Innovation</a:t>
            </a:r>
            <a:endParaRPr lang="en-US" sz="3600" b="1" dirty="0">
              <a:latin typeface="Times New Roman" pitchFamily="18" charset="0"/>
              <a:ea typeface="BatangChe" pitchFamily="49" charset="-127"/>
              <a:cs typeface="Times New Roman" pitchFamily="18" charset="0"/>
            </a:endParaRPr>
          </a:p>
        </p:txBody>
      </p:sp>
      <p:sp>
        <p:nvSpPr>
          <p:cNvPr id="3" name="Subtitle 2"/>
          <p:cNvSpPr>
            <a:spLocks noGrp="1"/>
          </p:cNvSpPr>
          <p:nvPr>
            <p:ph type="subTitle" idx="1"/>
          </p:nvPr>
        </p:nvSpPr>
        <p:spPr>
          <a:xfrm>
            <a:off x="1371600" y="762000"/>
            <a:ext cx="7543800" cy="5867400"/>
          </a:xfrm>
        </p:spPr>
        <p:style>
          <a:lnRef idx="2">
            <a:schemeClr val="accent4"/>
          </a:lnRef>
          <a:fillRef idx="1">
            <a:schemeClr val="lt1"/>
          </a:fillRef>
          <a:effectRef idx="0">
            <a:schemeClr val="accent4"/>
          </a:effectRef>
          <a:fontRef idx="minor">
            <a:schemeClr val="dk1"/>
          </a:fontRef>
        </p:style>
        <p:txBody>
          <a:bodyPr>
            <a:normAutofit fontScale="25000" lnSpcReduction="20000"/>
          </a:bodyPr>
          <a:lstStyle/>
          <a:p>
            <a:r>
              <a:rPr lang="en-US" sz="11200" b="1" dirty="0" smtClean="0">
                <a:latin typeface="Times New Roman" pitchFamily="18" charset="0"/>
                <a:cs typeface="Times New Roman" pitchFamily="18" charset="0"/>
              </a:rPr>
              <a:t>Unit – I:</a:t>
            </a:r>
          </a:p>
          <a:p>
            <a:r>
              <a:rPr lang="en-US" sz="11200" dirty="0" smtClean="0">
                <a:solidFill>
                  <a:schemeClr val="tx1"/>
                </a:solidFill>
                <a:latin typeface="Times New Roman" pitchFamily="18" charset="0"/>
                <a:cs typeface="Times New Roman" pitchFamily="18" charset="0"/>
              </a:rPr>
              <a:t>Meaning of Innovation</a:t>
            </a:r>
          </a:p>
          <a:p>
            <a:r>
              <a:rPr lang="en-US" sz="11200" dirty="0" smtClean="0">
                <a:solidFill>
                  <a:schemeClr val="tx1"/>
                </a:solidFill>
                <a:latin typeface="Times New Roman" pitchFamily="18" charset="0"/>
                <a:cs typeface="Times New Roman" pitchFamily="18" charset="0"/>
              </a:rPr>
              <a:t>Difference between innovation and invention </a:t>
            </a:r>
          </a:p>
          <a:p>
            <a:r>
              <a:rPr lang="en-US" sz="11200" dirty="0" smtClean="0">
                <a:solidFill>
                  <a:schemeClr val="tx1"/>
                </a:solidFill>
                <a:latin typeface="Times New Roman" pitchFamily="18" charset="0"/>
                <a:cs typeface="Times New Roman" pitchFamily="18" charset="0"/>
              </a:rPr>
              <a:t>Difference between Innovation and Creativity</a:t>
            </a:r>
          </a:p>
          <a:p>
            <a:r>
              <a:rPr lang="en-US" sz="11200" dirty="0" smtClean="0">
                <a:solidFill>
                  <a:schemeClr val="tx1"/>
                </a:solidFill>
                <a:latin typeface="Times New Roman" pitchFamily="18" charset="0"/>
                <a:cs typeface="Times New Roman" pitchFamily="18" charset="0"/>
              </a:rPr>
              <a:t>Need to be Creative  </a:t>
            </a:r>
          </a:p>
          <a:p>
            <a:r>
              <a:rPr lang="en-US" sz="11200" dirty="0" smtClean="0">
                <a:solidFill>
                  <a:schemeClr val="tx1"/>
                </a:solidFill>
                <a:latin typeface="Times New Roman" pitchFamily="18" charset="0"/>
                <a:cs typeface="Times New Roman" pitchFamily="18" charset="0"/>
              </a:rPr>
              <a:t>Importance of Innovation </a:t>
            </a:r>
          </a:p>
          <a:p>
            <a:r>
              <a:rPr lang="en-US" sz="11200" dirty="0" smtClean="0">
                <a:solidFill>
                  <a:schemeClr val="tx1"/>
                </a:solidFill>
                <a:latin typeface="Times New Roman" pitchFamily="18" charset="0"/>
                <a:cs typeface="Times New Roman" pitchFamily="18" charset="0"/>
              </a:rPr>
              <a:t>Innovation as a Competitive Advantage</a:t>
            </a:r>
          </a:p>
          <a:p>
            <a:r>
              <a:rPr lang="en-US" sz="11200" dirty="0" smtClean="0">
                <a:solidFill>
                  <a:schemeClr val="tx1"/>
                </a:solidFill>
                <a:latin typeface="Times New Roman" pitchFamily="18" charset="0"/>
                <a:cs typeface="Times New Roman" pitchFamily="18" charset="0"/>
              </a:rPr>
              <a:t>Innovation Continuum</a:t>
            </a:r>
          </a:p>
          <a:p>
            <a:r>
              <a:rPr lang="en-US" sz="11200" dirty="0" smtClean="0">
                <a:solidFill>
                  <a:schemeClr val="tx1"/>
                </a:solidFill>
                <a:latin typeface="Times New Roman" pitchFamily="18" charset="0"/>
                <a:cs typeface="Times New Roman" pitchFamily="18" charset="0"/>
              </a:rPr>
              <a:t>Innovation Cycle</a:t>
            </a:r>
          </a:p>
          <a:p>
            <a:r>
              <a:rPr lang="en-US" sz="11200" dirty="0" smtClean="0">
                <a:solidFill>
                  <a:schemeClr val="tx1"/>
                </a:solidFill>
                <a:latin typeface="Times New Roman" pitchFamily="18" charset="0"/>
                <a:cs typeface="Times New Roman" pitchFamily="18" charset="0"/>
              </a:rPr>
              <a:t>Disruptive Innovation</a:t>
            </a:r>
          </a:p>
          <a:p>
            <a:r>
              <a:rPr lang="en-US" sz="11200" dirty="0" smtClean="0">
                <a:solidFill>
                  <a:schemeClr val="tx1"/>
                </a:solidFill>
                <a:latin typeface="Times New Roman" pitchFamily="18" charset="0"/>
                <a:cs typeface="Times New Roman" pitchFamily="18" charset="0"/>
              </a:rPr>
              <a:t>Breakthrough innovations and its consequences on the society</a:t>
            </a:r>
          </a:p>
          <a:p>
            <a:r>
              <a:rPr lang="en-US" sz="11200" dirty="0" smtClean="0">
                <a:solidFill>
                  <a:schemeClr val="tx1"/>
                </a:solidFill>
                <a:latin typeface="Times New Roman" pitchFamily="18" charset="0"/>
                <a:cs typeface="Times New Roman" pitchFamily="18" charset="0"/>
              </a:rPr>
              <a:t>Challenges in Innovation. </a:t>
            </a:r>
          </a:p>
          <a:p>
            <a:endParaRPr lang="en-US" dirty="0">
              <a:solidFill>
                <a:schemeClr val="tx1"/>
              </a:solidFill>
            </a:endParaRPr>
          </a:p>
        </p:txBody>
      </p:sp>
      <p:sp>
        <p:nvSpPr>
          <p:cNvPr id="4" name="Slide Number Placeholder 3"/>
          <p:cNvSpPr>
            <a:spLocks noGrp="1"/>
          </p:cNvSpPr>
          <p:nvPr>
            <p:ph type="sldNum" sz="quarter" idx="12"/>
          </p:nvPr>
        </p:nvSpPr>
        <p:spPr/>
        <p:txBody>
          <a:bodyPr/>
          <a:lstStyle/>
          <a:p>
            <a:fld id="{76BD02F1-3B5D-4C47-93DA-B84D756D9497}" type="slidenum">
              <a:rPr lang="en-US" smtClean="0"/>
              <a:pPr/>
              <a:t>1</a:t>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5400" y="381000"/>
            <a:ext cx="7543800" cy="6019800"/>
          </a:xfrm>
        </p:spPr>
        <p:style>
          <a:lnRef idx="2">
            <a:schemeClr val="accent4"/>
          </a:lnRef>
          <a:fillRef idx="1">
            <a:schemeClr val="lt1"/>
          </a:fillRef>
          <a:effectRef idx="0">
            <a:schemeClr val="accent4"/>
          </a:effectRef>
          <a:fontRef idx="minor">
            <a:schemeClr val="dk1"/>
          </a:fontRef>
        </p:style>
        <p:txBody>
          <a:bodyPr>
            <a:noAutofit/>
          </a:bodyPr>
          <a:lstStyle/>
          <a:p>
            <a:pPr algn="just">
              <a:buNone/>
            </a:pPr>
            <a:r>
              <a:rPr lang="en-US" sz="2800" dirty="0" smtClean="0">
                <a:latin typeface="Times New Roman" pitchFamily="18" charset="0"/>
                <a:cs typeface="Times New Roman" pitchFamily="18" charset="0"/>
              </a:rPr>
              <a:t>4. Creativity is related to the generation of ideas which are new and unique. Conversely, Innovation is related to introduce something better into the market. </a:t>
            </a:r>
          </a:p>
          <a:p>
            <a:pPr algn="just">
              <a:buNone/>
            </a:pPr>
            <a:r>
              <a:rPr lang="en-US" sz="2800" dirty="0" smtClean="0">
                <a:latin typeface="Times New Roman" pitchFamily="18" charset="0"/>
                <a:cs typeface="Times New Roman" pitchFamily="18" charset="0"/>
              </a:rPr>
              <a:t>5. Creativity does not require money. On the other hand, innovation requires money. </a:t>
            </a:r>
          </a:p>
          <a:p>
            <a:pPr algn="just">
              <a:buNone/>
            </a:pPr>
            <a:r>
              <a:rPr lang="en-US" sz="2800" dirty="0" smtClean="0">
                <a:latin typeface="Times New Roman" pitchFamily="18" charset="0"/>
                <a:cs typeface="Times New Roman" pitchFamily="18" charset="0"/>
              </a:rPr>
              <a:t>6. There is no risk involved in creativity, whereas the risk is always attached to innovation.</a:t>
            </a:r>
          </a:p>
          <a:p>
            <a:pPr algn="just">
              <a:buNone/>
            </a:pPr>
            <a:r>
              <a:rPr lang="en-US" sz="2800" dirty="0" smtClean="0">
                <a:latin typeface="Times New Roman" pitchFamily="18" charset="0"/>
                <a:cs typeface="Times New Roman" pitchFamily="18" charset="0"/>
              </a:rPr>
              <a:t>7. Creativity is an act of creating new ideas, imaginations and possibilities. Innovation is the introduction of something new and effective into the market.</a:t>
            </a:r>
            <a:endParaRPr lang="en-US" sz="28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6BD02F1-3B5D-4C47-93DA-B84D756D9497}" type="slidenum">
              <a:rPr lang="en-US" smtClean="0"/>
              <a:pPr/>
              <a:t>10</a:t>
            </a:fld>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6683765" cy="518890"/>
          </a:xfrm>
        </p:spPr>
        <p:txBody>
          <a:bodyPr>
            <a:normAutofit fontScale="90000"/>
          </a:bodyPr>
          <a:lstStyle/>
          <a:p>
            <a:pPr algn="ctr"/>
            <a:r>
              <a:rPr lang="en-US" dirty="0" smtClean="0">
                <a:latin typeface="Times New Roman" pitchFamily="18" charset="0"/>
                <a:cs typeface="Times New Roman" pitchFamily="18" charset="0"/>
              </a:rPr>
              <a:t>Need to be Creative </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1295400" y="838200"/>
            <a:ext cx="7620000" cy="5715000"/>
          </a:xfrm>
        </p:spPr>
        <p:style>
          <a:lnRef idx="2">
            <a:schemeClr val="accent4"/>
          </a:lnRef>
          <a:fillRef idx="1">
            <a:schemeClr val="lt1"/>
          </a:fillRef>
          <a:effectRef idx="0">
            <a:schemeClr val="accent4"/>
          </a:effectRef>
          <a:fontRef idx="minor">
            <a:schemeClr val="dk1"/>
          </a:fontRef>
        </p:style>
        <p:txBody>
          <a:bodyPr>
            <a:noAutofit/>
          </a:bodyPr>
          <a:lstStyle/>
          <a:p>
            <a:r>
              <a:rPr lang="en-US" sz="2800" dirty="0" smtClean="0">
                <a:latin typeface="Times New Roman" pitchFamily="18" charset="0"/>
                <a:cs typeface="Times New Roman" pitchFamily="18" charset="0"/>
              </a:rPr>
              <a:t>Creativity is the ability to conceive something unpredictable, original and unique. It must be expressive, exciting and imaginative. It is the mirror of how beautifully a person can think in any given circumstance.</a:t>
            </a:r>
          </a:p>
          <a:p>
            <a:pPr>
              <a:buNone/>
            </a:pPr>
            <a:endParaRPr lang="en-US" sz="2800" dirty="0" smtClean="0">
              <a:latin typeface="Times New Roman" pitchFamily="18" charset="0"/>
              <a:cs typeface="Times New Roman" pitchFamily="18" charset="0"/>
            </a:endParaRPr>
          </a:p>
          <a:p>
            <a:r>
              <a:rPr lang="en-US" sz="2800" dirty="0" smtClean="0">
                <a:latin typeface="Times New Roman" pitchFamily="18" charset="0"/>
                <a:cs typeface="Times New Roman" pitchFamily="18" charset="0"/>
              </a:rPr>
              <a:t>Creativity is a brainstorming and mind-blogging activity in which a person has to think beyond his imagination for bringing something worthwhile. It is an activity of unveiling something which was previously hidden.</a:t>
            </a:r>
            <a:endParaRPr lang="en-US" sz="28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6BD02F1-3B5D-4C47-93DA-B84D756D9497}" type="slidenum">
              <a:rPr lang="en-US" smtClean="0"/>
              <a:pPr/>
              <a:t>11</a:t>
            </a:fld>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9200" y="304800"/>
            <a:ext cx="7696200" cy="6172200"/>
          </a:xfrm>
        </p:spPr>
        <p:style>
          <a:lnRef idx="2">
            <a:schemeClr val="accent4"/>
          </a:lnRef>
          <a:fillRef idx="1">
            <a:schemeClr val="lt1"/>
          </a:fillRef>
          <a:effectRef idx="0">
            <a:schemeClr val="accent4"/>
          </a:effectRef>
          <a:fontRef idx="minor">
            <a:schemeClr val="dk1"/>
          </a:fontRef>
        </p:style>
        <p:txBody>
          <a:bodyPr>
            <a:normAutofit/>
          </a:bodyPr>
          <a:lstStyle/>
          <a:p>
            <a:pPr algn="just">
              <a:buNone/>
            </a:pPr>
            <a:endParaRPr lang="en-US" sz="2800" b="1" dirty="0" smtClean="0">
              <a:latin typeface="Times New Roman" pitchFamily="18" charset="0"/>
              <a:cs typeface="Times New Roman" pitchFamily="18" charset="0"/>
            </a:endParaRPr>
          </a:p>
          <a:p>
            <a:pPr algn="just"/>
            <a:r>
              <a:rPr lang="en-US" sz="2800" b="1" dirty="0" smtClean="0">
                <a:latin typeface="Times New Roman" pitchFamily="18" charset="0"/>
                <a:cs typeface="Times New Roman" pitchFamily="18" charset="0"/>
              </a:rPr>
              <a:t>Creativity is very important in businesses</a:t>
            </a:r>
            <a:r>
              <a:rPr lang="en-US" sz="2800" dirty="0" smtClean="0">
                <a:latin typeface="Times New Roman" pitchFamily="18" charset="0"/>
                <a:cs typeface="Times New Roman" pitchFamily="18" charset="0"/>
              </a:rPr>
              <a:t>: organizations need it to adapt to the fast-changing environment, </a:t>
            </a:r>
          </a:p>
          <a:p>
            <a:pPr algn="just"/>
            <a:r>
              <a:rPr lang="en-US" sz="2800" dirty="0" smtClean="0">
                <a:latin typeface="Times New Roman" pitchFamily="18" charset="0"/>
                <a:cs typeface="Times New Roman" pitchFamily="18" charset="0"/>
              </a:rPr>
              <a:t>To develop new products and to improve customer services. </a:t>
            </a:r>
          </a:p>
          <a:p>
            <a:pPr algn="just"/>
            <a:r>
              <a:rPr lang="en-US" sz="2800" dirty="0" smtClean="0">
                <a:latin typeface="Times New Roman" pitchFamily="18" charset="0"/>
                <a:cs typeface="Times New Roman" pitchFamily="18" charset="0"/>
              </a:rPr>
              <a:t>Creativity is also a key to the ongoing vitality and survival of organizations. </a:t>
            </a:r>
          </a:p>
          <a:p>
            <a:pPr algn="just"/>
            <a:r>
              <a:rPr lang="en-US" sz="2800" dirty="0" smtClean="0">
                <a:latin typeface="Times New Roman" pitchFamily="18" charset="0"/>
                <a:cs typeface="Times New Roman" pitchFamily="18" charset="0"/>
              </a:rPr>
              <a:t>In response to this need, managers have invested in various targeted approaches, such as, creativity training programmes, team-building, and leadership development to improve it.</a:t>
            </a:r>
            <a:endParaRPr lang="en-US" sz="28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6BD02F1-3B5D-4C47-93DA-B84D756D9497}" type="slidenum">
              <a:rPr lang="en-US" smtClean="0"/>
              <a:pPr/>
              <a:t>12</a:t>
            </a:fld>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9200" y="304800"/>
            <a:ext cx="7696200" cy="6172200"/>
          </a:xfrm>
        </p:spPr>
        <p:style>
          <a:lnRef idx="2">
            <a:schemeClr val="accent4"/>
          </a:lnRef>
          <a:fillRef idx="1">
            <a:schemeClr val="lt1"/>
          </a:fillRef>
          <a:effectRef idx="0">
            <a:schemeClr val="accent4"/>
          </a:effectRef>
          <a:fontRef idx="minor">
            <a:schemeClr val="dk1"/>
          </a:fontRef>
        </p:style>
        <p:txBody>
          <a:bodyPr>
            <a:normAutofit lnSpcReduction="10000"/>
          </a:bodyPr>
          <a:lstStyle/>
          <a:p>
            <a:pPr algn="just"/>
            <a:r>
              <a:rPr lang="en-US" sz="2800" dirty="0" smtClean="0">
                <a:latin typeface="Times New Roman" pitchFamily="18" charset="0"/>
                <a:cs typeface="Times New Roman" pitchFamily="18" charset="0"/>
              </a:rPr>
              <a:t>Creativity will continue to increase in importance, due to several broad societal and economic trends.</a:t>
            </a:r>
          </a:p>
          <a:p>
            <a:pPr marL="514350" indent="-514350" algn="just">
              <a:buFont typeface="+mj-lt"/>
              <a:buAutoNum type="arabicPeriod"/>
            </a:pPr>
            <a:r>
              <a:rPr lang="en-US" sz="2800" dirty="0" smtClean="0">
                <a:latin typeface="Times New Roman" pitchFamily="18" charset="0"/>
                <a:cs typeface="Times New Roman" pitchFamily="18" charset="0"/>
              </a:rPr>
              <a:t>Increasingly, globalized markets result in greater competitiveness, even for industries that historically had been protected from significant challenge</a:t>
            </a:r>
            <a:r>
              <a:rPr lang="en-US" sz="2800" dirty="0" smtClean="0"/>
              <a:t>.</a:t>
            </a:r>
          </a:p>
          <a:p>
            <a:pPr marL="514350" indent="-514350" algn="just">
              <a:buFont typeface="+mj-lt"/>
              <a:buAutoNum type="arabicPeriod"/>
            </a:pPr>
            <a:r>
              <a:rPr lang="en-US" sz="2800" dirty="0" smtClean="0">
                <a:latin typeface="Times New Roman" pitchFamily="18" charset="0"/>
                <a:cs typeface="Times New Roman" pitchFamily="18" charset="0"/>
              </a:rPr>
              <a:t>More and more sophisticated ICT result in shorter product development cycles.</a:t>
            </a:r>
          </a:p>
          <a:p>
            <a:pPr marL="514350" indent="-514350" algn="just">
              <a:buFont typeface="+mj-lt"/>
              <a:buAutoNum type="arabicPeriod"/>
            </a:pPr>
            <a:r>
              <a:rPr lang="en-US" sz="2800" dirty="0" smtClean="0">
                <a:latin typeface="Times New Roman" pitchFamily="18" charset="0"/>
                <a:cs typeface="Times New Roman" pitchFamily="18" charset="0"/>
              </a:rPr>
              <a:t>Jobs that don’t require creativity are increasingly being automated, or are moving to extremely low-wage countries.</a:t>
            </a:r>
          </a:p>
          <a:p>
            <a:pPr marL="514350" indent="-514350" algn="just">
              <a:buFont typeface="+mj-lt"/>
              <a:buAutoNum type="arabicPeriod"/>
            </a:pPr>
            <a:r>
              <a:rPr lang="en-US" sz="2800" dirty="0" smtClean="0">
                <a:latin typeface="Times New Roman" pitchFamily="18" charset="0"/>
                <a:cs typeface="Times New Roman" pitchFamily="18" charset="0"/>
              </a:rPr>
              <a:t>Growing wealth and leisure time in advanced countries (and beyond) have raised the demand for the products of the creative industries. </a:t>
            </a:r>
            <a:endParaRPr lang="en-US" sz="28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6BD02F1-3B5D-4C47-93DA-B84D756D9497}" type="slidenum">
              <a:rPr lang="en-US" smtClean="0"/>
              <a:pPr/>
              <a:t>13</a:t>
            </a:fld>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304800"/>
            <a:ext cx="7543799" cy="6019800"/>
          </a:xfrm>
        </p:spPr>
        <p:style>
          <a:lnRef idx="2">
            <a:schemeClr val="accent4"/>
          </a:lnRef>
          <a:fillRef idx="1">
            <a:schemeClr val="lt1"/>
          </a:fillRef>
          <a:effectRef idx="0">
            <a:schemeClr val="accent4"/>
          </a:effectRef>
          <a:fontRef idx="minor">
            <a:schemeClr val="dk1"/>
          </a:fontRef>
        </p:style>
        <p:txBody>
          <a:bodyPr/>
          <a:lstStyle/>
          <a:p>
            <a:pPr marL="215900" indent="-215900" algn="just">
              <a:lnSpc>
                <a:spcPct val="100000"/>
              </a:lnSpc>
              <a:buSzPct val="4500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lang="en-IN" sz="2800" dirty="0" smtClean="0">
                <a:solidFill>
                  <a:srgbClr val="000000"/>
                </a:solidFill>
                <a:latin typeface="Times New Roman" pitchFamily="16" charset="0"/>
              </a:rPr>
              <a:t>5. To give  solutions to the complex problems</a:t>
            </a:r>
          </a:p>
          <a:p>
            <a:pPr marL="215900" indent="-215900" algn="just">
              <a:buClr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endParaRPr lang="en-IN" sz="2800" dirty="0" smtClean="0">
              <a:solidFill>
                <a:srgbClr val="000000"/>
              </a:solidFill>
              <a:latin typeface="Times New Roman" pitchFamily="16" charset="0"/>
            </a:endParaRPr>
          </a:p>
          <a:p>
            <a:pPr marL="215900" indent="-215900" algn="just">
              <a:lnSpc>
                <a:spcPct val="100000"/>
              </a:lnSpc>
              <a:buSzPct val="4500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lang="en-IN" sz="2800" dirty="0" smtClean="0">
                <a:solidFill>
                  <a:srgbClr val="000000"/>
                </a:solidFill>
                <a:latin typeface="Times New Roman" pitchFamily="16" charset="0"/>
              </a:rPr>
              <a:t>6. To meet the challenges in efficient manner</a:t>
            </a:r>
          </a:p>
          <a:p>
            <a:pPr marL="215900" indent="-215900" algn="just">
              <a:buClrTx/>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endParaRPr lang="en-IN" sz="2800" dirty="0" smtClean="0">
              <a:solidFill>
                <a:srgbClr val="000000"/>
              </a:solidFill>
              <a:latin typeface="Times New Roman" pitchFamily="16" charset="0"/>
            </a:endParaRPr>
          </a:p>
          <a:p>
            <a:pPr marL="215900" indent="-215900" algn="just">
              <a:lnSpc>
                <a:spcPct val="100000"/>
              </a:lnSpc>
              <a:buSzPct val="45000"/>
              <a:buNone/>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lang="en-IN" sz="2800" dirty="0" smtClean="0">
                <a:solidFill>
                  <a:srgbClr val="000000"/>
                </a:solidFill>
                <a:latin typeface="Times New Roman" pitchFamily="16" charset="0"/>
              </a:rPr>
              <a:t>7. By creating the new solution to the instant problem using effective resources.</a:t>
            </a:r>
          </a:p>
          <a:p>
            <a:pPr algn="just">
              <a:buNone/>
            </a:pPr>
            <a:r>
              <a:rPr lang="en-US" dirty="0" smtClean="0"/>
              <a:t>     </a:t>
            </a:r>
          </a:p>
          <a:p>
            <a:pPr algn="just"/>
            <a:r>
              <a:rPr lang="en-US" sz="2800" dirty="0" smtClean="0">
                <a:latin typeface="Times New Roman" pitchFamily="18" charset="0"/>
                <a:cs typeface="Times New Roman" pitchFamily="18" charset="0"/>
              </a:rPr>
              <a:t>Creativity does not happen inside people’s minds, but in the interaction between a person’s thought and a socio-cultural context.</a:t>
            </a:r>
            <a:endParaRPr lang="en-US" sz="28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6BD02F1-3B5D-4C47-93DA-B84D756D9497}" type="slidenum">
              <a:rPr lang="en-US" smtClean="0"/>
              <a:pPr/>
              <a:t>14</a:t>
            </a:fld>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152400"/>
            <a:ext cx="7696200" cy="747490"/>
          </a:xfrm>
        </p:spPr>
        <p:txBody>
          <a:bodyPr/>
          <a:lstStyle/>
          <a:p>
            <a:pPr algn="ctr"/>
            <a:r>
              <a:rPr lang="en-US" dirty="0" smtClean="0">
                <a:latin typeface="Times New Roman" pitchFamily="18" charset="0"/>
                <a:cs typeface="Times New Roman" pitchFamily="18" charset="0"/>
              </a:rPr>
              <a:t>Importance of Innovation</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4648200" y="838200"/>
            <a:ext cx="4114800" cy="5791200"/>
          </a:xfrm>
        </p:spPr>
        <p:style>
          <a:lnRef idx="2">
            <a:schemeClr val="accent4"/>
          </a:lnRef>
          <a:fillRef idx="1">
            <a:schemeClr val="lt1"/>
          </a:fillRef>
          <a:effectRef idx="0">
            <a:schemeClr val="accent4"/>
          </a:effectRef>
          <a:fontRef idx="minor">
            <a:schemeClr val="dk1"/>
          </a:fontRef>
        </p:style>
        <p:txBody>
          <a:bodyPr/>
          <a:lstStyle/>
          <a:p>
            <a:pPr algn="just">
              <a:buNone/>
            </a:pPr>
            <a:r>
              <a:rPr lang="en-US" sz="2400" dirty="0" smtClean="0">
                <a:latin typeface="Times New Roman" pitchFamily="18" charset="0"/>
                <a:cs typeface="Times New Roman" pitchFamily="18" charset="0"/>
              </a:rPr>
              <a:t>1.</a:t>
            </a:r>
            <a:r>
              <a:rPr lang="en-US" sz="2400" dirty="0" smtClean="0">
                <a:solidFill>
                  <a:schemeClr val="tx1"/>
                </a:solidFill>
                <a:latin typeface="Times New Roman" pitchFamily="18" charset="0"/>
                <a:cs typeface="Times New Roman" pitchFamily="18" charset="0"/>
              </a:rPr>
              <a:t>Competitive advantage in the market</a:t>
            </a:r>
          </a:p>
          <a:p>
            <a:pPr algn="just">
              <a:buNone/>
            </a:pPr>
            <a:r>
              <a:rPr lang="en-US" sz="2400" dirty="0" smtClean="0">
                <a:solidFill>
                  <a:schemeClr val="tx1"/>
                </a:solidFill>
                <a:latin typeface="Times New Roman" pitchFamily="18" charset="0"/>
                <a:cs typeface="Times New Roman" pitchFamily="18" charset="0"/>
              </a:rPr>
              <a:t>2. Loyal customers</a:t>
            </a:r>
          </a:p>
          <a:p>
            <a:pPr algn="just">
              <a:buNone/>
            </a:pPr>
            <a:r>
              <a:rPr lang="en-US" sz="2400" dirty="0" smtClean="0">
                <a:solidFill>
                  <a:schemeClr val="tx1"/>
                </a:solidFill>
                <a:latin typeface="Times New Roman" pitchFamily="18" charset="0"/>
                <a:cs typeface="Times New Roman" pitchFamily="18" charset="0"/>
              </a:rPr>
              <a:t>3. Unique selling proposition</a:t>
            </a:r>
          </a:p>
          <a:p>
            <a:pPr algn="just">
              <a:buNone/>
            </a:pPr>
            <a:r>
              <a:rPr lang="en-US" sz="2400" dirty="0" smtClean="0">
                <a:solidFill>
                  <a:schemeClr val="tx1"/>
                </a:solidFill>
                <a:latin typeface="Times New Roman" pitchFamily="18" charset="0"/>
                <a:cs typeface="Times New Roman" pitchFamily="18" charset="0"/>
              </a:rPr>
              <a:t>4.Enhanced brand value</a:t>
            </a:r>
          </a:p>
          <a:p>
            <a:pPr algn="just">
              <a:buNone/>
            </a:pPr>
            <a:r>
              <a:rPr lang="en-US" sz="2400" dirty="0" smtClean="0">
                <a:solidFill>
                  <a:schemeClr val="tx1"/>
                </a:solidFill>
                <a:latin typeface="Times New Roman" pitchFamily="18" charset="0"/>
                <a:cs typeface="Times New Roman" pitchFamily="18" charset="0"/>
              </a:rPr>
              <a:t>5.Constant Improvement</a:t>
            </a:r>
          </a:p>
          <a:p>
            <a:pPr algn="just">
              <a:buNone/>
            </a:pPr>
            <a:r>
              <a:rPr lang="en-US" sz="2400" dirty="0" smtClean="0">
                <a:solidFill>
                  <a:schemeClr val="tx1"/>
                </a:solidFill>
                <a:latin typeface="Times New Roman" pitchFamily="18" charset="0"/>
                <a:cs typeface="Times New Roman" pitchFamily="18" charset="0"/>
              </a:rPr>
              <a:t>6.Attracts expert talent</a:t>
            </a:r>
          </a:p>
          <a:p>
            <a:pPr algn="just">
              <a:buNone/>
            </a:pPr>
            <a:r>
              <a:rPr lang="en-US" sz="2400" dirty="0" smtClean="0">
                <a:solidFill>
                  <a:schemeClr val="tx1"/>
                </a:solidFill>
                <a:latin typeface="Times New Roman" pitchFamily="18" charset="0"/>
                <a:cs typeface="Times New Roman" pitchFamily="18" charset="0"/>
              </a:rPr>
              <a:t>7.Growth and Success</a:t>
            </a:r>
          </a:p>
          <a:p>
            <a:pPr algn="just">
              <a:buNone/>
            </a:pPr>
            <a:r>
              <a:rPr lang="en-US" sz="2400" dirty="0" smtClean="0">
                <a:solidFill>
                  <a:schemeClr val="tx1"/>
                </a:solidFill>
                <a:latin typeface="Times New Roman" pitchFamily="18" charset="0"/>
                <a:cs typeface="Times New Roman" pitchFamily="18" charset="0"/>
              </a:rPr>
              <a:t>8. Creative edge</a:t>
            </a:r>
          </a:p>
          <a:p>
            <a:pPr algn="just">
              <a:buNone/>
            </a:pPr>
            <a:endParaRPr lang="en-US" b="1" dirty="0" smtClean="0">
              <a:solidFill>
                <a:schemeClr val="tx1"/>
              </a:solidFill>
            </a:endParaRPr>
          </a:p>
          <a:p>
            <a:endParaRPr lang="en-US" b="1" dirty="0" smtClean="0"/>
          </a:p>
          <a:p>
            <a:endParaRPr lang="en-US" dirty="0"/>
          </a:p>
        </p:txBody>
      </p:sp>
      <p:pic>
        <p:nvPicPr>
          <p:cNvPr id="4" name="Picture 3" descr="Importance-of-Innovation-2.jpg"/>
          <p:cNvPicPr>
            <a:picLocks noChangeAspect="1"/>
          </p:cNvPicPr>
          <p:nvPr/>
        </p:nvPicPr>
        <p:blipFill>
          <a:blip r:embed="rId2"/>
          <a:stretch>
            <a:fillRect/>
          </a:stretch>
        </p:blipFill>
        <p:spPr>
          <a:xfrm>
            <a:off x="1447800" y="838200"/>
            <a:ext cx="3200400" cy="5791200"/>
          </a:xfrm>
          <a:prstGeom prst="rect">
            <a:avLst/>
          </a:prstGeom>
        </p:spPr>
        <p:style>
          <a:lnRef idx="2">
            <a:schemeClr val="accent4"/>
          </a:lnRef>
          <a:fillRef idx="1">
            <a:schemeClr val="lt1"/>
          </a:fillRef>
          <a:effectRef idx="0">
            <a:schemeClr val="accent4"/>
          </a:effectRef>
          <a:fontRef idx="minor">
            <a:schemeClr val="dk1"/>
          </a:fontRef>
        </p:style>
      </p:pic>
      <p:sp>
        <p:nvSpPr>
          <p:cNvPr id="5" name="Slide Number Placeholder 4"/>
          <p:cNvSpPr>
            <a:spLocks noGrp="1"/>
          </p:cNvSpPr>
          <p:nvPr>
            <p:ph type="sldNum" sz="quarter" idx="12"/>
          </p:nvPr>
        </p:nvSpPr>
        <p:spPr/>
        <p:txBody>
          <a:bodyPr/>
          <a:lstStyle/>
          <a:p>
            <a:fld id="{76BD02F1-3B5D-4C47-93DA-B84D756D9497}" type="slidenum">
              <a:rPr lang="en-US" smtClean="0"/>
              <a:pPr/>
              <a:t>15</a:t>
            </a:fld>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1295400" y="304800"/>
            <a:ext cx="7620000" cy="6400800"/>
          </a:xfrm>
        </p:spPr>
        <p:style>
          <a:lnRef idx="2">
            <a:schemeClr val="accent4"/>
          </a:lnRef>
          <a:fillRef idx="1">
            <a:schemeClr val="lt1"/>
          </a:fillRef>
          <a:effectRef idx="0">
            <a:schemeClr val="accent4"/>
          </a:effectRef>
          <a:fontRef idx="minor">
            <a:schemeClr val="dk1"/>
          </a:fontRef>
        </p:style>
        <p:txBody>
          <a:bodyPr>
            <a:normAutofit/>
          </a:bodyPr>
          <a:lstStyle/>
          <a:p>
            <a:pPr algn="just">
              <a:buNone/>
            </a:pPr>
            <a:r>
              <a:rPr lang="en-US" sz="2400" b="1" dirty="0" smtClean="0">
                <a:latin typeface="Times New Roman" pitchFamily="18" charset="0"/>
                <a:cs typeface="Times New Roman" pitchFamily="18" charset="0"/>
              </a:rPr>
              <a:t>1. </a:t>
            </a:r>
            <a:r>
              <a:rPr lang="en-US" sz="2400" b="1" dirty="0" smtClean="0">
                <a:solidFill>
                  <a:srgbClr val="C00000"/>
                </a:solidFill>
                <a:latin typeface="Times New Roman" pitchFamily="18" charset="0"/>
                <a:cs typeface="Times New Roman" pitchFamily="18" charset="0"/>
              </a:rPr>
              <a:t>Competitive advantage in the market </a:t>
            </a:r>
            <a:r>
              <a:rPr lang="en-US" sz="2400" b="1"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The ever-growing competition from the new as well as the established players in the market, evolving tastes of the customers, and the changing norms and policies of the government.</a:t>
            </a:r>
          </a:p>
          <a:p>
            <a:pPr algn="just">
              <a:buNone/>
            </a:pPr>
            <a:r>
              <a:rPr lang="en-US" sz="2400" b="1" dirty="0" smtClean="0">
                <a:latin typeface="Times New Roman" pitchFamily="18" charset="0"/>
                <a:cs typeface="Times New Roman" pitchFamily="18" charset="0"/>
              </a:rPr>
              <a:t>2. </a:t>
            </a:r>
            <a:r>
              <a:rPr lang="en-US" sz="2400" b="1" dirty="0" smtClean="0">
                <a:solidFill>
                  <a:srgbClr val="C00000"/>
                </a:solidFill>
                <a:latin typeface="Times New Roman" pitchFamily="18" charset="0"/>
                <a:cs typeface="Times New Roman" pitchFamily="18" charset="0"/>
              </a:rPr>
              <a:t>Loyal customers: </a:t>
            </a:r>
            <a:r>
              <a:rPr lang="en-US" sz="2400" dirty="0" smtClean="0">
                <a:latin typeface="Times New Roman" pitchFamily="18" charset="0"/>
                <a:cs typeface="Times New Roman" pitchFamily="18" charset="0"/>
              </a:rPr>
              <a:t>To retain the long list of loyal customers and keep on adding to the list. And that is only possible when the brands are able to solve their pain and problem areas with the product and service offerings that are new, novel, and innovative.</a:t>
            </a:r>
          </a:p>
          <a:p>
            <a:pPr algn="just">
              <a:buNone/>
            </a:pPr>
            <a:r>
              <a:rPr lang="en-US" sz="2400" b="1" dirty="0" smtClean="0">
                <a:latin typeface="Times New Roman" pitchFamily="18" charset="0"/>
                <a:cs typeface="Times New Roman" pitchFamily="18" charset="0"/>
              </a:rPr>
              <a:t>3. </a:t>
            </a:r>
            <a:r>
              <a:rPr lang="en-US" sz="2400" b="1" dirty="0" smtClean="0">
                <a:solidFill>
                  <a:srgbClr val="C00000"/>
                </a:solidFill>
                <a:latin typeface="Times New Roman" pitchFamily="18" charset="0"/>
                <a:cs typeface="Times New Roman" pitchFamily="18" charset="0"/>
              </a:rPr>
              <a:t>Unique selling proposition: </a:t>
            </a:r>
            <a:r>
              <a:rPr lang="en-US" sz="2400" dirty="0" smtClean="0">
                <a:latin typeface="Times New Roman" pitchFamily="18" charset="0"/>
                <a:cs typeface="Times New Roman" pitchFamily="18" charset="0"/>
              </a:rPr>
              <a:t>Once the brand’s USP is hit amongst the target audience, the unique selling proposition can be arrived and derived on the basis of innovation.</a:t>
            </a:r>
            <a:endParaRPr lang="en-US" sz="2400" b="1" dirty="0" smtClean="0">
              <a:latin typeface="Times New Roman" pitchFamily="18" charset="0"/>
              <a:cs typeface="Times New Roman" pitchFamily="18" charset="0"/>
            </a:endParaRPr>
          </a:p>
          <a:p>
            <a:endParaRPr lang="en-US" b="1" dirty="0" smtClean="0"/>
          </a:p>
          <a:p>
            <a:endParaRPr lang="en-US" b="1" dirty="0" smtClean="0"/>
          </a:p>
          <a:p>
            <a:endParaRPr lang="en-US" dirty="0"/>
          </a:p>
        </p:txBody>
      </p:sp>
      <p:sp>
        <p:nvSpPr>
          <p:cNvPr id="3" name="Slide Number Placeholder 2"/>
          <p:cNvSpPr>
            <a:spLocks noGrp="1"/>
          </p:cNvSpPr>
          <p:nvPr>
            <p:ph type="sldNum" sz="quarter" idx="12"/>
          </p:nvPr>
        </p:nvSpPr>
        <p:spPr/>
        <p:txBody>
          <a:bodyPr/>
          <a:lstStyle/>
          <a:p>
            <a:fld id="{76BD02F1-3B5D-4C47-93DA-B84D756D9497}" type="slidenum">
              <a:rPr lang="en-US" smtClean="0"/>
              <a:pPr/>
              <a:t>16</a:t>
            </a:fld>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152400"/>
            <a:ext cx="7848600" cy="6553200"/>
          </a:xfrm>
        </p:spPr>
        <p:style>
          <a:lnRef idx="2">
            <a:schemeClr val="accent4"/>
          </a:lnRef>
          <a:fillRef idx="1">
            <a:schemeClr val="lt1"/>
          </a:fillRef>
          <a:effectRef idx="0">
            <a:schemeClr val="accent4"/>
          </a:effectRef>
          <a:fontRef idx="minor">
            <a:schemeClr val="dk1"/>
          </a:fontRef>
        </p:style>
        <p:txBody>
          <a:bodyPr/>
          <a:lstStyle/>
          <a:p>
            <a:pPr algn="just">
              <a:buNone/>
            </a:pPr>
            <a:r>
              <a:rPr lang="en-US" sz="2800" b="1" dirty="0" smtClean="0">
                <a:latin typeface="Times New Roman" pitchFamily="18" charset="0"/>
                <a:cs typeface="Times New Roman" pitchFamily="18" charset="0"/>
              </a:rPr>
              <a:t>4. </a:t>
            </a:r>
            <a:r>
              <a:rPr lang="en-US" sz="2800" b="1" dirty="0" smtClean="0">
                <a:solidFill>
                  <a:srgbClr val="C00000"/>
                </a:solidFill>
                <a:latin typeface="Times New Roman" pitchFamily="18" charset="0"/>
                <a:cs typeface="Times New Roman" pitchFamily="18" charset="0"/>
              </a:rPr>
              <a:t>Enhanced brand value:  </a:t>
            </a:r>
            <a:r>
              <a:rPr lang="en-US" sz="2800" dirty="0" smtClean="0">
                <a:latin typeface="Times New Roman" pitchFamily="18" charset="0"/>
                <a:cs typeface="Times New Roman" pitchFamily="18" charset="0"/>
              </a:rPr>
              <a:t>high brand value, it is the factor of innovation that makes it possible for them. KFC is known for its unique flavors, APPLE is known for its cutting edge technology, and Louis Vuitton is known for its high-end quality and design elements.</a:t>
            </a:r>
            <a:endParaRPr lang="en-US" sz="2800" b="1" dirty="0" smtClean="0">
              <a:latin typeface="Times New Roman" pitchFamily="18" charset="0"/>
              <a:cs typeface="Times New Roman" pitchFamily="18" charset="0"/>
            </a:endParaRPr>
          </a:p>
          <a:p>
            <a:pPr algn="just">
              <a:buNone/>
            </a:pPr>
            <a:r>
              <a:rPr lang="en-US" sz="2800" b="1" dirty="0" smtClean="0">
                <a:latin typeface="Times New Roman" pitchFamily="18" charset="0"/>
                <a:cs typeface="Times New Roman" pitchFamily="18" charset="0"/>
              </a:rPr>
              <a:t>5. </a:t>
            </a:r>
            <a:r>
              <a:rPr lang="en-US" sz="2800" b="1" dirty="0" smtClean="0">
                <a:solidFill>
                  <a:srgbClr val="C00000"/>
                </a:solidFill>
                <a:latin typeface="Times New Roman" pitchFamily="18" charset="0"/>
                <a:cs typeface="Times New Roman" pitchFamily="18" charset="0"/>
              </a:rPr>
              <a:t>Constant Improvement: </a:t>
            </a:r>
            <a:r>
              <a:rPr lang="en-US" sz="2800" dirty="0" smtClean="0">
                <a:latin typeface="Times New Roman" pitchFamily="18" charset="0"/>
                <a:cs typeface="Times New Roman" pitchFamily="18" charset="0"/>
              </a:rPr>
              <a:t>Innovation, constant improvement, and continuous development; all combined give a competitive edge to the brand.</a:t>
            </a:r>
          </a:p>
          <a:p>
            <a:pPr algn="just">
              <a:buNone/>
            </a:pPr>
            <a:r>
              <a:rPr lang="en-US" sz="2800" b="1" dirty="0" smtClean="0">
                <a:latin typeface="Times New Roman" pitchFamily="18" charset="0"/>
                <a:cs typeface="Times New Roman" pitchFamily="18" charset="0"/>
              </a:rPr>
              <a:t>6. </a:t>
            </a:r>
            <a:r>
              <a:rPr lang="en-US" sz="2800" b="1" dirty="0" smtClean="0">
                <a:solidFill>
                  <a:srgbClr val="C00000"/>
                </a:solidFill>
                <a:latin typeface="Times New Roman" pitchFamily="18" charset="0"/>
                <a:cs typeface="Times New Roman" pitchFamily="18" charset="0"/>
              </a:rPr>
              <a:t>Attracts expert talent: </a:t>
            </a:r>
            <a:r>
              <a:rPr lang="en-US" sz="2800" dirty="0" smtClean="0">
                <a:latin typeface="Times New Roman" pitchFamily="18" charset="0"/>
                <a:cs typeface="Times New Roman" pitchFamily="18" charset="0"/>
              </a:rPr>
              <a:t>It is quite vital for the firms to understand the Importance of Innovation in order to attract expert and talented workforce.</a:t>
            </a:r>
            <a:endParaRPr lang="en-US" sz="2800" b="1" dirty="0" smtClean="0">
              <a:latin typeface="Times New Roman" pitchFamily="18" charset="0"/>
              <a:cs typeface="Times New Roman" pitchFamily="18" charset="0"/>
            </a:endParaRPr>
          </a:p>
          <a:p>
            <a:pPr algn="just"/>
            <a:endParaRPr lang="en-US" sz="2800" dirty="0">
              <a:latin typeface="Times New Roman" pitchFamily="18" charset="0"/>
              <a:cs typeface="Times New Roman" pitchFamily="18" charset="0"/>
            </a:endParaRPr>
          </a:p>
        </p:txBody>
      </p:sp>
      <p:pic>
        <p:nvPicPr>
          <p:cNvPr id="4" name="Picture 3" descr="Importance-of-Innovation-5.jpg"/>
          <p:cNvPicPr>
            <a:picLocks noChangeAspect="1"/>
          </p:cNvPicPr>
          <p:nvPr/>
        </p:nvPicPr>
        <p:blipFill>
          <a:blip r:embed="rId2"/>
          <a:stretch>
            <a:fillRect/>
          </a:stretch>
        </p:blipFill>
        <p:spPr>
          <a:xfrm>
            <a:off x="4953000" y="5638800"/>
            <a:ext cx="3733800" cy="990600"/>
          </a:xfrm>
          <a:prstGeom prst="rect">
            <a:avLst/>
          </a:prstGeom>
        </p:spPr>
      </p:pic>
      <p:pic>
        <p:nvPicPr>
          <p:cNvPr id="5" name="Picture 4" descr="Importance-of-Innovation-4.jpg"/>
          <p:cNvPicPr>
            <a:picLocks noChangeAspect="1"/>
          </p:cNvPicPr>
          <p:nvPr/>
        </p:nvPicPr>
        <p:blipFill>
          <a:blip r:embed="rId3"/>
          <a:stretch>
            <a:fillRect/>
          </a:stretch>
        </p:blipFill>
        <p:spPr>
          <a:xfrm>
            <a:off x="1676400" y="5638800"/>
            <a:ext cx="3124200" cy="990600"/>
          </a:xfrm>
          <a:prstGeom prst="rect">
            <a:avLst/>
          </a:prstGeom>
        </p:spPr>
      </p:pic>
      <p:sp>
        <p:nvSpPr>
          <p:cNvPr id="6" name="Slide Number Placeholder 5"/>
          <p:cNvSpPr>
            <a:spLocks noGrp="1"/>
          </p:cNvSpPr>
          <p:nvPr>
            <p:ph type="sldNum" sz="quarter" idx="12"/>
          </p:nvPr>
        </p:nvSpPr>
        <p:spPr/>
        <p:txBody>
          <a:bodyPr/>
          <a:lstStyle/>
          <a:p>
            <a:fld id="{76BD02F1-3B5D-4C47-93DA-B84D756D9497}" type="slidenum">
              <a:rPr lang="en-US" smtClean="0"/>
              <a:pPr/>
              <a:t>17</a:t>
            </a:fld>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9200" y="304800"/>
            <a:ext cx="7772400" cy="6324600"/>
          </a:xfrm>
        </p:spPr>
        <p:style>
          <a:lnRef idx="2">
            <a:schemeClr val="accent4"/>
          </a:lnRef>
          <a:fillRef idx="1">
            <a:schemeClr val="lt1"/>
          </a:fillRef>
          <a:effectRef idx="0">
            <a:schemeClr val="accent4"/>
          </a:effectRef>
          <a:fontRef idx="minor">
            <a:schemeClr val="dk1"/>
          </a:fontRef>
        </p:style>
        <p:txBody>
          <a:bodyPr>
            <a:normAutofit/>
          </a:bodyPr>
          <a:lstStyle/>
          <a:p>
            <a:pPr algn="just">
              <a:buNone/>
            </a:pPr>
            <a:r>
              <a:rPr lang="en-US" sz="2800" b="1" dirty="0" smtClean="0">
                <a:latin typeface="Times New Roman" pitchFamily="18" charset="0"/>
                <a:cs typeface="Times New Roman" pitchFamily="18" charset="0"/>
              </a:rPr>
              <a:t>7. </a:t>
            </a:r>
            <a:r>
              <a:rPr lang="en-US" sz="2800" b="1" dirty="0" smtClean="0">
                <a:solidFill>
                  <a:srgbClr val="C00000"/>
                </a:solidFill>
                <a:latin typeface="Times New Roman" pitchFamily="18" charset="0"/>
                <a:cs typeface="Times New Roman" pitchFamily="18" charset="0"/>
              </a:rPr>
              <a:t>Growth and Success: </a:t>
            </a:r>
            <a:r>
              <a:rPr lang="en-US" sz="2800" dirty="0" smtClean="0">
                <a:latin typeface="Times New Roman" pitchFamily="18" charset="0"/>
                <a:cs typeface="Times New Roman" pitchFamily="18" charset="0"/>
              </a:rPr>
              <a:t>With the factors and attributes of innovative products and services that are meeting the needs and demands of the customers, expert and talented team of people, through research and development, the company grows and bounds enjoying the pinnacle of success.</a:t>
            </a:r>
            <a:endParaRPr lang="en-US" sz="2800" b="1" dirty="0" smtClean="0">
              <a:latin typeface="Times New Roman" pitchFamily="18" charset="0"/>
              <a:cs typeface="Times New Roman" pitchFamily="18" charset="0"/>
            </a:endParaRPr>
          </a:p>
          <a:p>
            <a:pPr algn="just">
              <a:buNone/>
            </a:pPr>
            <a:r>
              <a:rPr lang="en-US" sz="2800" b="1" dirty="0" smtClean="0">
                <a:latin typeface="Times New Roman" pitchFamily="18" charset="0"/>
                <a:cs typeface="Times New Roman" pitchFamily="18" charset="0"/>
              </a:rPr>
              <a:t>8</a:t>
            </a:r>
            <a:r>
              <a:rPr lang="en-US" sz="2800" b="1" dirty="0" smtClean="0">
                <a:solidFill>
                  <a:srgbClr val="C00000"/>
                </a:solidFill>
                <a:latin typeface="Times New Roman" pitchFamily="18" charset="0"/>
                <a:cs typeface="Times New Roman" pitchFamily="18" charset="0"/>
              </a:rPr>
              <a:t>. Creative edge:</a:t>
            </a:r>
            <a:r>
              <a:rPr lang="en-US" sz="2800" dirty="0" smtClean="0">
                <a:solidFill>
                  <a:srgbClr val="C00000"/>
                </a:solidFill>
                <a:latin typeface="Times New Roman" pitchFamily="18" charset="0"/>
                <a:cs typeface="Times New Roman" pitchFamily="18" charset="0"/>
              </a:rPr>
              <a:t> </a:t>
            </a:r>
            <a:r>
              <a:rPr lang="en-US" sz="2800" dirty="0" smtClean="0">
                <a:latin typeface="Times New Roman" pitchFamily="18" charset="0"/>
                <a:cs typeface="Times New Roman" pitchFamily="18" charset="0"/>
              </a:rPr>
              <a:t>It can be in design, the functionality of the product or the packaging; the tinge of creativity with innovation is a mandate.</a:t>
            </a:r>
            <a:endParaRPr lang="en-US" sz="2800" b="1" dirty="0" smtClean="0">
              <a:latin typeface="Times New Roman" pitchFamily="18" charset="0"/>
              <a:cs typeface="Times New Roman" pitchFamily="18" charset="0"/>
            </a:endParaRPr>
          </a:p>
          <a:p>
            <a:pPr algn="just"/>
            <a:endParaRPr lang="en-US" sz="28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6BD02F1-3B5D-4C47-93DA-B84D756D9497}" type="slidenum">
              <a:rPr lang="en-US" smtClean="0"/>
              <a:pPr/>
              <a:t>18</a:t>
            </a:fld>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28600"/>
            <a:ext cx="7620000" cy="609600"/>
          </a:xfrm>
        </p:spPr>
        <p:txBody>
          <a:bodyPr>
            <a:normAutofit fontScale="90000"/>
          </a:bodyPr>
          <a:lstStyle/>
          <a:p>
            <a:pPr algn="ctr"/>
            <a:r>
              <a:rPr lang="en-US" dirty="0" smtClean="0">
                <a:latin typeface="Times New Roman" pitchFamily="18" charset="0"/>
                <a:cs typeface="Times New Roman" pitchFamily="18" charset="0"/>
              </a:rPr>
              <a:t>Innovation as a Competitive Advantage</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1295400" y="838200"/>
            <a:ext cx="7543800" cy="5791200"/>
          </a:xfrm>
        </p:spPr>
        <p:style>
          <a:lnRef idx="2">
            <a:schemeClr val="accent4"/>
          </a:lnRef>
          <a:fillRef idx="1">
            <a:schemeClr val="lt1"/>
          </a:fillRef>
          <a:effectRef idx="0">
            <a:schemeClr val="accent4"/>
          </a:effectRef>
          <a:fontRef idx="minor">
            <a:schemeClr val="dk1"/>
          </a:fontRef>
        </p:style>
        <p:txBody>
          <a:bodyPr>
            <a:noAutofit/>
          </a:bodyPr>
          <a:lstStyle/>
          <a:p>
            <a:pPr algn="just"/>
            <a:endParaRPr lang="en-US" sz="2400" dirty="0" smtClean="0">
              <a:latin typeface="Times New Roman" pitchFamily="18" charset="0"/>
              <a:cs typeface="Times New Roman" pitchFamily="18" charset="0"/>
            </a:endParaRPr>
          </a:p>
          <a:p>
            <a:pPr algn="just"/>
            <a:endParaRPr lang="en-US" sz="2400" dirty="0" smtClean="0">
              <a:latin typeface="Times New Roman" pitchFamily="18" charset="0"/>
              <a:cs typeface="Times New Roman" pitchFamily="18" charset="0"/>
            </a:endParaRPr>
          </a:p>
          <a:p>
            <a:pPr algn="just"/>
            <a:endParaRPr lang="en-US" sz="2400" dirty="0" smtClean="0">
              <a:latin typeface="Times New Roman" pitchFamily="18" charset="0"/>
              <a:cs typeface="Times New Roman" pitchFamily="18" charset="0"/>
            </a:endParaRP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A competitive advantage occurs when an organization develops or obtains a certain attribute that allows them to outperform the competition.</a:t>
            </a:r>
          </a:p>
          <a:p>
            <a:pPr algn="just"/>
            <a:r>
              <a:rPr lang="en-US" sz="2400" dirty="0" smtClean="0">
                <a:latin typeface="Times New Roman" pitchFamily="18" charset="0"/>
                <a:cs typeface="Times New Roman" pitchFamily="18" charset="0"/>
              </a:rPr>
              <a:t>Innovation in larger companies can be a very, very slow process.  Take Starbucks for example.  If Starbucks is interested in innovating their product line, they must innovate on a very large scale. Planning, preparation, testing, tweaking, and training must all take place before a new product can be rolled out. </a:t>
            </a:r>
          </a:p>
          <a:p>
            <a:pPr algn="just">
              <a:buNone/>
            </a:pPr>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6BD02F1-3B5D-4C47-93DA-B84D756D9497}" type="slidenum">
              <a:rPr lang="en-US" smtClean="0"/>
              <a:pPr/>
              <a:t>19</a:t>
            </a:fld>
            <a:endParaRPr lang="en-US"/>
          </a:p>
        </p:txBody>
      </p:sp>
      <p:pic>
        <p:nvPicPr>
          <p:cNvPr id="5" name="Picture 4" descr="imagesoppp.jpg"/>
          <p:cNvPicPr>
            <a:picLocks noChangeAspect="1"/>
          </p:cNvPicPr>
          <p:nvPr/>
        </p:nvPicPr>
        <p:blipFill>
          <a:blip r:embed="rId2"/>
          <a:stretch>
            <a:fillRect/>
          </a:stretch>
        </p:blipFill>
        <p:spPr>
          <a:xfrm>
            <a:off x="2667000" y="990600"/>
            <a:ext cx="4724400" cy="160020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28600"/>
            <a:ext cx="7543800" cy="595090"/>
          </a:xfrm>
        </p:spPr>
        <p:txBody>
          <a:bodyPr>
            <a:normAutofit fontScale="90000"/>
          </a:bodyPr>
          <a:lstStyle/>
          <a:p>
            <a:pPr algn="ctr"/>
            <a:r>
              <a:rPr lang="en-US" sz="4000" dirty="0" smtClean="0">
                <a:latin typeface="Times New Roman" pitchFamily="18" charset="0"/>
                <a:cs typeface="Times New Roman" pitchFamily="18" charset="0"/>
              </a:rPr>
              <a:t>Meaning of Innovation</a:t>
            </a:r>
            <a:r>
              <a:rPr lang="en-US" sz="9600" dirty="0" smtClean="0">
                <a:latin typeface="Times New Roman" pitchFamily="18" charset="0"/>
                <a:cs typeface="Times New Roman" pitchFamily="18" charset="0"/>
              </a:rPr>
              <a:t/>
            </a:r>
            <a:br>
              <a:rPr lang="en-US" sz="9600" dirty="0" smtClean="0">
                <a:latin typeface="Times New Roman" pitchFamily="18" charset="0"/>
                <a:cs typeface="Times New Roman" pitchFamily="18" charset="0"/>
              </a:rPr>
            </a:br>
            <a:endParaRPr lang="en-US" dirty="0"/>
          </a:p>
        </p:txBody>
      </p:sp>
      <p:sp>
        <p:nvSpPr>
          <p:cNvPr id="3" name="Content Placeholder 2"/>
          <p:cNvSpPr>
            <a:spLocks noGrp="1"/>
          </p:cNvSpPr>
          <p:nvPr>
            <p:ph idx="1"/>
          </p:nvPr>
        </p:nvSpPr>
        <p:spPr>
          <a:xfrm>
            <a:off x="1295400" y="914400"/>
            <a:ext cx="7620000" cy="5715000"/>
          </a:xfrm>
        </p:spPr>
        <p:style>
          <a:lnRef idx="2">
            <a:schemeClr val="accent4"/>
          </a:lnRef>
          <a:fillRef idx="1">
            <a:schemeClr val="lt1"/>
          </a:fillRef>
          <a:effectRef idx="0">
            <a:schemeClr val="accent4"/>
          </a:effectRef>
          <a:fontRef idx="minor">
            <a:schemeClr val="dk1"/>
          </a:fontRef>
        </p:style>
        <p:txBody>
          <a:bodyPr>
            <a:normAutofit fontScale="92500"/>
          </a:bodyPr>
          <a:lstStyle/>
          <a:p>
            <a:r>
              <a:rPr lang="en-US" sz="2400" dirty="0" smtClean="0">
                <a:latin typeface="Times New Roman" pitchFamily="18" charset="0"/>
                <a:cs typeface="Times New Roman" pitchFamily="18" charset="0"/>
              </a:rPr>
              <a:t>Innovation is an act of application of new ideas to which creates some value for the business organization, government, and society as well. Better and smarter way of doing anything is innovation. It could be the introduction of:</a:t>
            </a:r>
          </a:p>
          <a:p>
            <a:r>
              <a:rPr lang="en-US" sz="2400" dirty="0" smtClean="0">
                <a:latin typeface="Times New Roman" pitchFamily="18" charset="0"/>
                <a:cs typeface="Times New Roman" pitchFamily="18" charset="0"/>
              </a:rPr>
              <a:t>New technology.</a:t>
            </a:r>
          </a:p>
          <a:p>
            <a:r>
              <a:rPr lang="en-US" sz="2400" dirty="0" smtClean="0">
                <a:latin typeface="Times New Roman" pitchFamily="18" charset="0"/>
                <a:cs typeface="Times New Roman" pitchFamily="18" charset="0"/>
              </a:rPr>
              <a:t>New product line or segment.</a:t>
            </a:r>
          </a:p>
          <a:p>
            <a:r>
              <a:rPr lang="en-US" sz="2400" dirty="0" smtClean="0">
                <a:latin typeface="Times New Roman" pitchFamily="18" charset="0"/>
                <a:cs typeface="Times New Roman" pitchFamily="18" charset="0"/>
              </a:rPr>
              <a:t>A new method of production.</a:t>
            </a:r>
          </a:p>
          <a:p>
            <a:r>
              <a:rPr lang="en-US" sz="2400" dirty="0" smtClean="0">
                <a:latin typeface="Times New Roman" pitchFamily="18" charset="0"/>
                <a:cs typeface="Times New Roman" pitchFamily="18" charset="0"/>
              </a:rPr>
              <a:t>An improvement in the existing product.</a:t>
            </a:r>
          </a:p>
          <a:p>
            <a:pPr>
              <a:buNone/>
            </a:pPr>
            <a:r>
              <a:rPr lang="en-US" sz="2400" b="1" dirty="0" smtClean="0">
                <a:latin typeface="Times New Roman" pitchFamily="18" charset="0"/>
                <a:cs typeface="Times New Roman" pitchFamily="18" charset="0"/>
              </a:rPr>
              <a:t>Example</a:t>
            </a:r>
          </a:p>
          <a:p>
            <a:r>
              <a:rPr lang="en-US" sz="2400" dirty="0" smtClean="0">
                <a:latin typeface="Times New Roman" pitchFamily="18" charset="0"/>
                <a:cs typeface="Times New Roman" pitchFamily="18" charset="0"/>
              </a:rPr>
              <a:t>The invention of the motorcycle was the biggest innovation over scooters. In early centuries, people used to travel with scooters, for which they have to make lots of efforts to start it like they need to strike the kick and knee down from either side if it doesn’t start</a:t>
            </a:r>
          </a:p>
          <a:p>
            <a:endParaRPr lang="en-US" dirty="0"/>
          </a:p>
        </p:txBody>
      </p:sp>
      <p:sp>
        <p:nvSpPr>
          <p:cNvPr id="4" name="Slide Number Placeholder 3"/>
          <p:cNvSpPr>
            <a:spLocks noGrp="1"/>
          </p:cNvSpPr>
          <p:nvPr>
            <p:ph type="sldNum" sz="quarter" idx="12"/>
          </p:nvPr>
        </p:nvSpPr>
        <p:spPr/>
        <p:txBody>
          <a:bodyPr/>
          <a:lstStyle/>
          <a:p>
            <a:fld id="{76BD02F1-3B5D-4C47-93DA-B84D756D9497}" type="slidenum">
              <a:rPr lang="en-US" smtClean="0"/>
              <a:pPr/>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381000"/>
            <a:ext cx="7543800" cy="6096000"/>
          </a:xfrm>
        </p:spPr>
        <p:style>
          <a:lnRef idx="2">
            <a:schemeClr val="accent4"/>
          </a:lnRef>
          <a:fillRef idx="1">
            <a:schemeClr val="lt1"/>
          </a:fillRef>
          <a:effectRef idx="0">
            <a:schemeClr val="accent4"/>
          </a:effectRef>
          <a:fontRef idx="minor">
            <a:schemeClr val="dk1"/>
          </a:fontRef>
        </p:style>
        <p:txBody>
          <a:bodyPr/>
          <a:lstStyle/>
          <a:p>
            <a:pPr algn="just"/>
            <a:r>
              <a:rPr lang="en-US" sz="2800" dirty="0" smtClean="0">
                <a:latin typeface="Times New Roman" pitchFamily="18" charset="0"/>
                <a:cs typeface="Times New Roman" pitchFamily="18" charset="0"/>
              </a:rPr>
              <a:t>In contrast, a small local coffee shop could potentially roll out that same new product in just a few hours (or however long it takes to put the new item on their menu). Innovation doesn't always have to be related to the product either. </a:t>
            </a:r>
          </a:p>
          <a:p>
            <a:pPr algn="just">
              <a:buNone/>
            </a:pPr>
            <a:r>
              <a:rPr lang="en-US" sz="2800" dirty="0" smtClean="0">
                <a:latin typeface="Times New Roman" pitchFamily="18" charset="0"/>
                <a:cs typeface="Times New Roman" pitchFamily="18" charset="0"/>
              </a:rPr>
              <a:t> </a:t>
            </a:r>
          </a:p>
          <a:p>
            <a:pPr algn="just">
              <a:buNone/>
            </a:pPr>
            <a:endParaRPr lang="en-US" sz="2800" dirty="0" smtClean="0">
              <a:latin typeface="Times New Roman" pitchFamily="18" charset="0"/>
              <a:cs typeface="Times New Roman" pitchFamily="18" charset="0"/>
            </a:endParaRPr>
          </a:p>
          <a:p>
            <a:pPr algn="just"/>
            <a:r>
              <a:rPr lang="en-US" sz="2800" dirty="0" smtClean="0">
                <a:latin typeface="Times New Roman" pitchFamily="18" charset="0"/>
                <a:cs typeface="Times New Roman" pitchFamily="18" charset="0"/>
              </a:rPr>
              <a:t>Innovation in service, delivery, and atmosphere can occur much easier and quicker for a small innovation.  The reason?  Large companies are just too big to be able to "pivot" (or quickly change) like a small business can. </a:t>
            </a:r>
          </a:p>
          <a:p>
            <a:endParaRPr lang="en-US" dirty="0"/>
          </a:p>
        </p:txBody>
      </p:sp>
      <p:sp>
        <p:nvSpPr>
          <p:cNvPr id="4" name="Slide Number Placeholder 3"/>
          <p:cNvSpPr>
            <a:spLocks noGrp="1"/>
          </p:cNvSpPr>
          <p:nvPr>
            <p:ph type="sldNum" sz="quarter" idx="12"/>
          </p:nvPr>
        </p:nvSpPr>
        <p:spPr/>
        <p:txBody>
          <a:bodyPr/>
          <a:lstStyle/>
          <a:p>
            <a:fld id="{76BD02F1-3B5D-4C47-93DA-B84D756D9497}" type="slidenum">
              <a:rPr lang="en-US" smtClean="0"/>
              <a:pPr/>
              <a:t>20</a:t>
            </a:fld>
            <a:endParaRPr lang="en-US"/>
          </a:p>
        </p:txBody>
      </p:sp>
      <p:pic>
        <p:nvPicPr>
          <p:cNvPr id="5" name="Picture 4" descr="giphy coffee.gif"/>
          <p:cNvPicPr>
            <a:picLocks noChangeAspect="1"/>
          </p:cNvPicPr>
          <p:nvPr/>
        </p:nvPicPr>
        <p:blipFill>
          <a:blip r:embed="rId2"/>
          <a:stretch>
            <a:fillRect/>
          </a:stretch>
        </p:blipFill>
        <p:spPr>
          <a:xfrm>
            <a:off x="152400" y="1828800"/>
            <a:ext cx="1219200" cy="257175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52400"/>
            <a:ext cx="7543800" cy="595090"/>
          </a:xfrm>
        </p:spPr>
        <p:txBody>
          <a:bodyPr>
            <a:normAutofit fontScale="90000"/>
          </a:bodyPr>
          <a:lstStyle/>
          <a:p>
            <a:pPr algn="ctr"/>
            <a:r>
              <a:rPr lang="en-US" b="1" dirty="0" smtClean="0">
                <a:latin typeface="Times New Roman" pitchFamily="18" charset="0"/>
                <a:cs typeface="Times New Roman" pitchFamily="18" charset="0"/>
              </a:rPr>
              <a:t>Innovation Continuum</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1219200" y="685800"/>
            <a:ext cx="7772400" cy="6019800"/>
          </a:xfrm>
        </p:spPr>
        <p:style>
          <a:lnRef idx="2">
            <a:schemeClr val="accent4"/>
          </a:lnRef>
          <a:fillRef idx="1">
            <a:schemeClr val="lt1"/>
          </a:fillRef>
          <a:effectRef idx="0">
            <a:schemeClr val="accent4"/>
          </a:effectRef>
          <a:fontRef idx="minor">
            <a:schemeClr val="dk1"/>
          </a:fontRef>
        </p:style>
        <p:txBody>
          <a:bodyPr/>
          <a:lstStyle/>
          <a:p>
            <a:pPr>
              <a:buFont typeface="+mj-lt"/>
              <a:buAutoNum type="arabicPeriod"/>
            </a:pPr>
            <a:r>
              <a:rPr lang="en-US" sz="2800" dirty="0" smtClean="0">
                <a:latin typeface="Times New Roman" pitchFamily="18" charset="0"/>
                <a:cs typeface="Times New Roman" pitchFamily="18" charset="0"/>
              </a:rPr>
              <a:t>Idea – t</a:t>
            </a:r>
            <a:r>
              <a:rPr lang="en-US" sz="2800" i="1" dirty="0" smtClean="0">
                <a:latin typeface="Times New Roman" pitchFamily="18" charset="0"/>
                <a:cs typeface="Times New Roman" pitchFamily="18" charset="0"/>
              </a:rPr>
              <a:t>heory, research, science</a:t>
            </a:r>
            <a:endParaRPr lang="en-US" sz="2800" dirty="0" smtClean="0">
              <a:latin typeface="Times New Roman" pitchFamily="18" charset="0"/>
              <a:cs typeface="Times New Roman" pitchFamily="18" charset="0"/>
            </a:endParaRPr>
          </a:p>
          <a:p>
            <a:pPr>
              <a:buFont typeface="+mj-lt"/>
              <a:buAutoNum type="arabicPeriod"/>
            </a:pPr>
            <a:r>
              <a:rPr lang="en-US" sz="2800" dirty="0" smtClean="0">
                <a:latin typeface="Times New Roman" pitchFamily="18" charset="0"/>
                <a:cs typeface="Times New Roman" pitchFamily="18" charset="0"/>
              </a:rPr>
              <a:t>Invention – d</a:t>
            </a:r>
            <a:r>
              <a:rPr lang="en-US" sz="2800" i="1" dirty="0" smtClean="0">
                <a:latin typeface="Times New Roman" pitchFamily="18" charset="0"/>
                <a:cs typeface="Times New Roman" pitchFamily="18" charset="0"/>
              </a:rPr>
              <a:t>esign, engineer, prototype</a:t>
            </a:r>
            <a:endParaRPr lang="en-US" sz="2800" dirty="0" smtClean="0">
              <a:latin typeface="Times New Roman" pitchFamily="18" charset="0"/>
              <a:cs typeface="Times New Roman" pitchFamily="18" charset="0"/>
            </a:endParaRPr>
          </a:p>
          <a:p>
            <a:pPr>
              <a:buFont typeface="+mj-lt"/>
              <a:buAutoNum type="arabicPeriod"/>
            </a:pPr>
            <a:r>
              <a:rPr lang="en-US" sz="2800" dirty="0" smtClean="0">
                <a:latin typeface="Times New Roman" pitchFamily="18" charset="0"/>
                <a:cs typeface="Times New Roman" pitchFamily="18" charset="0"/>
              </a:rPr>
              <a:t>Innovation – c</a:t>
            </a:r>
            <a:r>
              <a:rPr lang="en-US" sz="2800" i="1" dirty="0" smtClean="0">
                <a:latin typeface="Times New Roman" pitchFamily="18" charset="0"/>
                <a:cs typeface="Times New Roman" pitchFamily="18" charset="0"/>
              </a:rPr>
              <a:t>ommercialization, delivery, acceptance</a:t>
            </a:r>
            <a:endParaRPr lang="en-US" sz="2800" dirty="0" smtClean="0">
              <a:latin typeface="Times New Roman" pitchFamily="18" charset="0"/>
              <a:cs typeface="Times New Roman" pitchFamily="18" charset="0"/>
            </a:endParaRPr>
          </a:p>
          <a:p>
            <a:pPr>
              <a:buNone/>
            </a:pPr>
            <a:r>
              <a:rPr lang="en-US" sz="2800" dirty="0" smtClean="0">
                <a:latin typeface="Times New Roman" pitchFamily="18" charset="0"/>
                <a:cs typeface="Times New Roman" pitchFamily="18" charset="0"/>
              </a:rPr>
              <a:t/>
            </a:r>
            <a:br>
              <a:rPr lang="en-US" sz="2800" dirty="0" smtClean="0">
                <a:latin typeface="Times New Roman" pitchFamily="18" charset="0"/>
                <a:cs typeface="Times New Roman" pitchFamily="18" charset="0"/>
              </a:rPr>
            </a:br>
            <a:endParaRPr lang="en-US" sz="2800" dirty="0">
              <a:latin typeface="Times New Roman" pitchFamily="18" charset="0"/>
              <a:cs typeface="Times New Roman" pitchFamily="18" charset="0"/>
            </a:endParaRPr>
          </a:p>
        </p:txBody>
      </p:sp>
      <p:pic>
        <p:nvPicPr>
          <p:cNvPr id="4" name="Picture 3" descr="InnovationContinuum_thumb.png"/>
          <p:cNvPicPr>
            <a:picLocks noChangeAspect="1"/>
          </p:cNvPicPr>
          <p:nvPr/>
        </p:nvPicPr>
        <p:blipFill>
          <a:blip r:embed="rId2"/>
          <a:stretch>
            <a:fillRect/>
          </a:stretch>
        </p:blipFill>
        <p:spPr>
          <a:xfrm>
            <a:off x="1371600" y="2667000"/>
            <a:ext cx="7391400" cy="3962400"/>
          </a:xfrm>
          <a:prstGeom prst="rect">
            <a:avLst/>
          </a:prstGeom>
        </p:spPr>
        <p:style>
          <a:lnRef idx="2">
            <a:schemeClr val="accent4"/>
          </a:lnRef>
          <a:fillRef idx="1">
            <a:schemeClr val="lt1"/>
          </a:fillRef>
          <a:effectRef idx="0">
            <a:schemeClr val="accent4"/>
          </a:effectRef>
          <a:fontRef idx="minor">
            <a:schemeClr val="dk1"/>
          </a:fontRef>
        </p:style>
      </p:pic>
      <p:sp>
        <p:nvSpPr>
          <p:cNvPr id="5" name="Slide Number Placeholder 4"/>
          <p:cNvSpPr>
            <a:spLocks noGrp="1"/>
          </p:cNvSpPr>
          <p:nvPr>
            <p:ph type="sldNum" sz="quarter" idx="12"/>
          </p:nvPr>
        </p:nvSpPr>
        <p:spPr/>
        <p:txBody>
          <a:bodyPr/>
          <a:lstStyle/>
          <a:p>
            <a:fld id="{76BD02F1-3B5D-4C47-93DA-B84D756D9497}" type="slidenum">
              <a:rPr lang="en-US" smtClean="0"/>
              <a:pPr/>
              <a:t>21</a:t>
            </a:fld>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9200" y="228600"/>
            <a:ext cx="7772400" cy="6324600"/>
          </a:xfrm>
        </p:spPr>
        <p:style>
          <a:lnRef idx="2">
            <a:schemeClr val="accent4"/>
          </a:lnRef>
          <a:fillRef idx="1">
            <a:schemeClr val="lt1"/>
          </a:fillRef>
          <a:effectRef idx="0">
            <a:schemeClr val="accent4"/>
          </a:effectRef>
          <a:fontRef idx="minor">
            <a:schemeClr val="dk1"/>
          </a:fontRef>
        </p:style>
        <p:txBody>
          <a:bodyPr>
            <a:normAutofit fontScale="92500" lnSpcReduction="10000"/>
          </a:bodyPr>
          <a:lstStyle/>
          <a:p>
            <a:r>
              <a:rPr lang="en-US" sz="2800" dirty="0" smtClean="0">
                <a:latin typeface="Times New Roman" pitchFamily="18" charset="0"/>
                <a:cs typeface="Times New Roman" pitchFamily="18" charset="0"/>
              </a:rPr>
              <a:t>Innovation as a context can apply across all steps in the continuum, And, for the </a:t>
            </a:r>
            <a:r>
              <a:rPr lang="en-US" sz="2800" i="1" dirty="0" smtClean="0">
                <a:latin typeface="Times New Roman" pitchFamily="18" charset="0"/>
                <a:cs typeface="Times New Roman" pitchFamily="18" charset="0"/>
              </a:rPr>
              <a:t>thing </a:t>
            </a:r>
            <a:r>
              <a:rPr lang="en-US" sz="2800" dirty="0" smtClean="0">
                <a:latin typeface="Times New Roman" pitchFamily="18" charset="0"/>
                <a:cs typeface="Times New Roman" pitchFamily="18" charset="0"/>
              </a:rPr>
              <a:t>going through the process continuum, it doesn’t become an innovation until it is commercialized, delivered and accepted to be fit for the purpose it was designed.</a:t>
            </a:r>
          </a:p>
          <a:p>
            <a:r>
              <a:rPr lang="en-US" sz="2800" dirty="0" smtClean="0">
                <a:latin typeface="Times New Roman" pitchFamily="18" charset="0"/>
                <a:cs typeface="Times New Roman" pitchFamily="18" charset="0"/>
              </a:rPr>
              <a:t>Once an innovation is accepted by users, experience builds and the opportunity to suggest new ideas for improvement start the cycle all over again.  </a:t>
            </a:r>
          </a:p>
          <a:p>
            <a:r>
              <a:rPr lang="en-US" sz="2800" dirty="0" smtClean="0">
                <a:latin typeface="Times New Roman" pitchFamily="18" charset="0"/>
                <a:cs typeface="Times New Roman" pitchFamily="18" charset="0"/>
              </a:rPr>
              <a:t>Many times, the cycle is started by adding creative new elements to the current invention – sometimes called </a:t>
            </a:r>
            <a:r>
              <a:rPr lang="en-US" sz="2800" i="1" dirty="0" smtClean="0">
                <a:latin typeface="Times New Roman" pitchFamily="18" charset="0"/>
                <a:cs typeface="Times New Roman" pitchFamily="18" charset="0"/>
              </a:rPr>
              <a:t>continuous innovation</a:t>
            </a:r>
            <a:r>
              <a:rPr lang="en-US" sz="2800" dirty="0" smtClean="0">
                <a:latin typeface="Times New Roman" pitchFamily="18" charset="0"/>
                <a:cs typeface="Times New Roman" pitchFamily="18" charset="0"/>
              </a:rPr>
              <a:t>.  </a:t>
            </a:r>
          </a:p>
          <a:p>
            <a:r>
              <a:rPr lang="en-US" sz="2800" dirty="0" smtClean="0">
                <a:latin typeface="Times New Roman" pitchFamily="18" charset="0"/>
                <a:cs typeface="Times New Roman" pitchFamily="18" charset="0"/>
              </a:rPr>
              <a:t>Other times, our beliefs are challenged and heretofore impossibilities become possible and that drives a </a:t>
            </a:r>
            <a:r>
              <a:rPr lang="en-US" sz="2800" i="1" dirty="0" smtClean="0">
                <a:latin typeface="Times New Roman" pitchFamily="18" charset="0"/>
                <a:cs typeface="Times New Roman" pitchFamily="18" charset="0"/>
              </a:rPr>
              <a:t>radical innovation</a:t>
            </a:r>
            <a:r>
              <a:rPr lang="en-US" sz="2800" dirty="0" smtClean="0">
                <a:latin typeface="Times New Roman" pitchFamily="18" charset="0"/>
                <a:cs typeface="Times New Roman" pitchFamily="18" charset="0"/>
              </a:rPr>
              <a:t>. </a:t>
            </a:r>
            <a:br>
              <a:rPr lang="en-US" sz="2800" dirty="0" smtClean="0">
                <a:latin typeface="Times New Roman" pitchFamily="18" charset="0"/>
                <a:cs typeface="Times New Roman" pitchFamily="18" charset="0"/>
              </a:rPr>
            </a:br>
            <a:r>
              <a:rPr lang="en-US" sz="2800" dirty="0" smtClean="0">
                <a:latin typeface="Times New Roman" pitchFamily="18" charset="0"/>
                <a:cs typeface="Times New Roman" pitchFamily="18" charset="0"/>
              </a:rPr>
              <a:t/>
            </a:r>
            <a:br>
              <a:rPr lang="en-US" sz="2800" dirty="0" smtClean="0">
                <a:latin typeface="Times New Roman" pitchFamily="18" charset="0"/>
                <a:cs typeface="Times New Roman" pitchFamily="18" charset="0"/>
              </a:rPr>
            </a:br>
            <a:endParaRPr lang="en-US" sz="28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6BD02F1-3B5D-4C47-93DA-B84D756D9497}" type="slidenum">
              <a:rPr lang="en-US" smtClean="0"/>
              <a:pPr/>
              <a:t>22</a:t>
            </a:fld>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6683765" cy="595090"/>
          </a:xfrm>
        </p:spPr>
        <p:txBody>
          <a:bodyPr>
            <a:normAutofit fontScale="90000"/>
          </a:bodyPr>
          <a:lstStyle/>
          <a:p>
            <a:pPr algn="ctr"/>
            <a:r>
              <a:rPr lang="en-US" b="1" dirty="0" smtClean="0">
                <a:latin typeface="Times New Roman" pitchFamily="18" charset="0"/>
                <a:cs typeface="Times New Roman" pitchFamily="18" charset="0"/>
              </a:rPr>
              <a:t>Innovation Cycle </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1295400" y="914400"/>
            <a:ext cx="7696200" cy="5486400"/>
          </a:xfrm>
        </p:spPr>
        <p:style>
          <a:lnRef idx="2">
            <a:schemeClr val="accent4"/>
          </a:lnRef>
          <a:fillRef idx="1">
            <a:schemeClr val="lt1"/>
          </a:fillRef>
          <a:effectRef idx="0">
            <a:schemeClr val="accent4"/>
          </a:effectRef>
          <a:fontRef idx="minor">
            <a:schemeClr val="dk1"/>
          </a:fontRef>
        </p:style>
        <p:txBody>
          <a:bodyPr/>
          <a:lstStyle/>
          <a:p>
            <a:pPr>
              <a:buNone/>
            </a:pPr>
            <a:endParaRPr lang="en-US" dirty="0"/>
          </a:p>
        </p:txBody>
      </p:sp>
      <p:sp>
        <p:nvSpPr>
          <p:cNvPr id="4" name="Slide Number Placeholder 3"/>
          <p:cNvSpPr>
            <a:spLocks noGrp="1"/>
          </p:cNvSpPr>
          <p:nvPr>
            <p:ph type="sldNum" sz="quarter" idx="12"/>
          </p:nvPr>
        </p:nvSpPr>
        <p:spPr/>
        <p:txBody>
          <a:bodyPr/>
          <a:lstStyle/>
          <a:p>
            <a:fld id="{76BD02F1-3B5D-4C47-93DA-B84D756D9497}" type="slidenum">
              <a:rPr lang="en-US" smtClean="0"/>
              <a:pPr/>
              <a:t>23</a:t>
            </a:fld>
            <a:endParaRPr lang="en-US"/>
          </a:p>
        </p:txBody>
      </p:sp>
      <p:sp>
        <p:nvSpPr>
          <p:cNvPr id="5" name="Oval 4"/>
          <p:cNvSpPr/>
          <p:nvPr/>
        </p:nvSpPr>
        <p:spPr>
          <a:xfrm>
            <a:off x="3733800" y="2819400"/>
            <a:ext cx="2514600" cy="19050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smtClean="0">
                <a:latin typeface="Times New Roman" pitchFamily="18" charset="0"/>
                <a:cs typeface="Times New Roman" pitchFamily="18" charset="0"/>
              </a:rPr>
              <a:t>Innovation Cycle</a:t>
            </a:r>
            <a:endParaRPr lang="en-US" dirty="0"/>
          </a:p>
        </p:txBody>
      </p:sp>
      <p:sp>
        <p:nvSpPr>
          <p:cNvPr id="6" name="Rectangle 5"/>
          <p:cNvSpPr/>
          <p:nvPr/>
        </p:nvSpPr>
        <p:spPr>
          <a:xfrm>
            <a:off x="2209800" y="4953000"/>
            <a:ext cx="2057400" cy="9144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b="1" dirty="0" smtClean="0">
                <a:latin typeface="Times New Roman" pitchFamily="18" charset="0"/>
                <a:cs typeface="Times New Roman" pitchFamily="18" charset="0"/>
              </a:rPr>
              <a:t>Commercialization</a:t>
            </a:r>
          </a:p>
        </p:txBody>
      </p:sp>
      <p:sp>
        <p:nvSpPr>
          <p:cNvPr id="7" name="Rectangle 6"/>
          <p:cNvSpPr/>
          <p:nvPr/>
        </p:nvSpPr>
        <p:spPr>
          <a:xfrm>
            <a:off x="5715000" y="4953000"/>
            <a:ext cx="1981200" cy="9144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smtClean="0">
                <a:latin typeface="Times New Roman" pitchFamily="18" charset="0"/>
                <a:cs typeface="Times New Roman" pitchFamily="18" charset="0"/>
              </a:rPr>
              <a:t>Experimentation</a:t>
            </a:r>
            <a:endParaRPr lang="en-US" dirty="0">
              <a:latin typeface="Times New Roman" pitchFamily="18" charset="0"/>
              <a:cs typeface="Times New Roman" pitchFamily="18" charset="0"/>
            </a:endParaRPr>
          </a:p>
        </p:txBody>
      </p:sp>
      <p:sp>
        <p:nvSpPr>
          <p:cNvPr id="8" name="Rectangle 7"/>
          <p:cNvSpPr/>
          <p:nvPr/>
        </p:nvSpPr>
        <p:spPr>
          <a:xfrm>
            <a:off x="6629400" y="3048000"/>
            <a:ext cx="1981200" cy="9144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b="1" dirty="0" smtClean="0">
                <a:latin typeface="Times New Roman" pitchFamily="18" charset="0"/>
                <a:cs typeface="Times New Roman" pitchFamily="18" charset="0"/>
              </a:rPr>
              <a:t>Advocacy and Screening</a:t>
            </a:r>
          </a:p>
        </p:txBody>
      </p:sp>
      <p:sp>
        <p:nvSpPr>
          <p:cNvPr id="9" name="Rectangle 8"/>
          <p:cNvSpPr/>
          <p:nvPr/>
        </p:nvSpPr>
        <p:spPr>
          <a:xfrm>
            <a:off x="1447800" y="3048000"/>
            <a:ext cx="1981200" cy="9144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b="1" dirty="0" smtClean="0">
                <a:latin typeface="Times New Roman" pitchFamily="18" charset="0"/>
                <a:cs typeface="Times New Roman" pitchFamily="18" charset="0"/>
              </a:rPr>
              <a:t>Diffusion and Implementation</a:t>
            </a:r>
          </a:p>
        </p:txBody>
      </p:sp>
      <p:sp>
        <p:nvSpPr>
          <p:cNvPr id="10" name="Rectangle 9"/>
          <p:cNvSpPr/>
          <p:nvPr/>
        </p:nvSpPr>
        <p:spPr>
          <a:xfrm>
            <a:off x="3886200" y="1447800"/>
            <a:ext cx="1981200" cy="9144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b="1" dirty="0" smtClean="0">
                <a:latin typeface="Times New Roman" pitchFamily="18" charset="0"/>
                <a:cs typeface="Times New Roman" pitchFamily="18" charset="0"/>
              </a:rPr>
              <a:t>Idea Generation and Mobilization</a:t>
            </a:r>
          </a:p>
        </p:txBody>
      </p:sp>
      <p:cxnSp>
        <p:nvCxnSpPr>
          <p:cNvPr id="12" name="Straight Arrow Connector 11"/>
          <p:cNvCxnSpPr>
            <a:endCxn id="8" idx="0"/>
          </p:cNvCxnSpPr>
          <p:nvPr/>
        </p:nvCxnSpPr>
        <p:spPr>
          <a:xfrm>
            <a:off x="5867400" y="1752600"/>
            <a:ext cx="1752600" cy="12954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4" name="Straight Arrow Connector 13"/>
          <p:cNvCxnSpPr>
            <a:stCxn id="8" idx="2"/>
            <a:endCxn id="7" idx="0"/>
          </p:cNvCxnSpPr>
          <p:nvPr/>
        </p:nvCxnSpPr>
        <p:spPr>
          <a:xfrm rot="5400000">
            <a:off x="6667500" y="4000500"/>
            <a:ext cx="990600" cy="9144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6" name="Straight Arrow Connector 15"/>
          <p:cNvCxnSpPr>
            <a:stCxn id="7" idx="1"/>
            <a:endCxn id="6" idx="3"/>
          </p:cNvCxnSpPr>
          <p:nvPr/>
        </p:nvCxnSpPr>
        <p:spPr>
          <a:xfrm rot="10800000">
            <a:off x="4267200" y="5410200"/>
            <a:ext cx="14478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8" name="Straight Arrow Connector 17"/>
          <p:cNvCxnSpPr>
            <a:endCxn id="9" idx="2"/>
          </p:cNvCxnSpPr>
          <p:nvPr/>
        </p:nvCxnSpPr>
        <p:spPr>
          <a:xfrm rot="16200000" flipV="1">
            <a:off x="2286000" y="4114800"/>
            <a:ext cx="990600" cy="6858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flipV="1">
            <a:off x="2209800" y="1752600"/>
            <a:ext cx="1676400" cy="12954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304800"/>
            <a:ext cx="7543800" cy="6248400"/>
          </a:xfrm>
        </p:spPr>
        <p:style>
          <a:lnRef idx="2">
            <a:schemeClr val="accent4"/>
          </a:lnRef>
          <a:fillRef idx="1">
            <a:schemeClr val="lt1"/>
          </a:fillRef>
          <a:effectRef idx="0">
            <a:schemeClr val="accent4"/>
          </a:effectRef>
          <a:fontRef idx="minor">
            <a:schemeClr val="dk1"/>
          </a:fontRef>
        </p:style>
        <p:txBody>
          <a:bodyPr>
            <a:normAutofit/>
          </a:bodyPr>
          <a:lstStyle/>
          <a:p>
            <a:pPr algn="just">
              <a:buNone/>
            </a:pPr>
            <a:r>
              <a:rPr lang="en-US" sz="2400" b="1" dirty="0" smtClean="0">
                <a:latin typeface="Times New Roman" pitchFamily="18" charset="0"/>
                <a:cs typeface="Times New Roman" pitchFamily="18" charset="0"/>
              </a:rPr>
              <a:t>1. </a:t>
            </a:r>
            <a:r>
              <a:rPr lang="en-US" sz="2400" b="1" dirty="0" smtClean="0">
                <a:solidFill>
                  <a:srgbClr val="C00000"/>
                </a:solidFill>
                <a:latin typeface="Times New Roman" pitchFamily="18" charset="0"/>
                <a:cs typeface="Times New Roman" pitchFamily="18" charset="0"/>
              </a:rPr>
              <a:t>Idea Generation and Mobilization</a:t>
            </a:r>
          </a:p>
          <a:p>
            <a:pPr algn="just"/>
            <a:r>
              <a:rPr lang="en-US" sz="2400" dirty="0" smtClean="0">
                <a:latin typeface="Times New Roman" pitchFamily="18" charset="0"/>
                <a:cs typeface="Times New Roman" pitchFamily="18" charset="0"/>
              </a:rPr>
              <a:t>New ideas are created during idea generation. Mobilization occurs when the idea is moved to a different physical or logical location, such as an outside firm or another department.</a:t>
            </a:r>
          </a:p>
          <a:p>
            <a:pPr algn="just"/>
            <a:r>
              <a:rPr lang="en-US" sz="2400" dirty="0" smtClean="0">
                <a:latin typeface="Times New Roman" pitchFamily="18" charset="0"/>
                <a:cs typeface="Times New Roman" pitchFamily="18" charset="0"/>
              </a:rPr>
              <a:t>Inspiration for a new idea can originate from an improvement of an existing idea, or something from scratch. </a:t>
            </a:r>
            <a:r>
              <a:rPr lang="en-US" sz="2400" dirty="0" smtClean="0">
                <a:solidFill>
                  <a:schemeClr val="tx1"/>
                </a:solidFill>
                <a:latin typeface="Times New Roman" pitchFamily="18" charset="0"/>
                <a:cs typeface="Times New Roman" pitchFamily="18" charset="0"/>
                <a:hlinkClick r:id="rId2" tooltip="From Walkman to iPod: What Music Tech Teaches Us About Innovation"/>
              </a:rPr>
              <a:t>The Atlantic opens in new window</a:t>
            </a:r>
            <a:r>
              <a:rPr lang="en-US" sz="2400" dirty="0" smtClean="0">
                <a:solidFill>
                  <a:schemeClr val="tx1"/>
                </a:solidFill>
                <a:latin typeface="Times New Roman" pitchFamily="18" charset="0"/>
                <a:cs typeface="Times New Roman" pitchFamily="18" charset="0"/>
              </a:rPr>
              <a:t> explains how Apple w</a:t>
            </a:r>
            <a:r>
              <a:rPr lang="en-US" sz="2400" dirty="0" smtClean="0">
                <a:latin typeface="Times New Roman" pitchFamily="18" charset="0"/>
                <a:cs typeface="Times New Roman" pitchFamily="18" charset="0"/>
              </a:rPr>
              <a:t>aited three years after MP3 players were introduced to create the iPod, which was attractive, intuitive and offered capacity for up to 1,000 songs.</a:t>
            </a:r>
          </a:p>
          <a:p>
            <a:pPr algn="just">
              <a:buNone/>
            </a:pPr>
            <a:r>
              <a:rPr lang="en-US" sz="2400" dirty="0" smtClean="0">
                <a:latin typeface="Times New Roman" pitchFamily="18" charset="0"/>
                <a:cs typeface="Times New Roman" pitchFamily="18" charset="0"/>
              </a:rPr>
              <a:t>2. </a:t>
            </a:r>
            <a:r>
              <a:rPr lang="en-US" sz="2400" b="1" dirty="0" smtClean="0">
                <a:solidFill>
                  <a:srgbClr val="C00000"/>
                </a:solidFill>
                <a:latin typeface="Times New Roman" pitchFamily="18" charset="0"/>
                <a:cs typeface="Times New Roman" pitchFamily="18" charset="0"/>
              </a:rPr>
              <a:t>Advocacy and Screening</a:t>
            </a:r>
          </a:p>
          <a:p>
            <a:pPr algn="just"/>
            <a:r>
              <a:rPr lang="en-US" sz="2400" dirty="0" smtClean="0">
                <a:latin typeface="Times New Roman" pitchFamily="18" charset="0"/>
                <a:cs typeface="Times New Roman" pitchFamily="18" charset="0"/>
              </a:rPr>
              <a:t>Advocacy and screening help evaluate an idea and measure its potential benefits and problems. From there, a decision can be made about an idea’s future.</a:t>
            </a:r>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6BD02F1-3B5D-4C47-93DA-B84D756D9497}" type="slidenum">
              <a:rPr lang="en-US" smtClean="0"/>
              <a:pPr/>
              <a:t>24</a:t>
            </a:fld>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5400" y="228600"/>
            <a:ext cx="7543800" cy="6400800"/>
          </a:xfrm>
        </p:spPr>
        <p:style>
          <a:lnRef idx="2">
            <a:schemeClr val="accent4"/>
          </a:lnRef>
          <a:fillRef idx="1">
            <a:schemeClr val="lt1"/>
          </a:fillRef>
          <a:effectRef idx="0">
            <a:schemeClr val="accent4"/>
          </a:effectRef>
          <a:fontRef idx="minor">
            <a:schemeClr val="dk1"/>
          </a:fontRef>
        </p:style>
        <p:txBody>
          <a:bodyPr>
            <a:normAutofit/>
          </a:bodyPr>
          <a:lstStyle/>
          <a:p>
            <a:pPr algn="just"/>
            <a:r>
              <a:rPr lang="en-US" sz="2400" dirty="0" smtClean="0">
                <a:latin typeface="Times New Roman" pitchFamily="18" charset="0"/>
                <a:cs typeface="Times New Roman" pitchFamily="18" charset="0"/>
              </a:rPr>
              <a:t>First, employees should have plenty of avenues to receive advocacy and feedback. </a:t>
            </a:r>
          </a:p>
          <a:p>
            <a:pPr algn="just"/>
            <a:r>
              <a:rPr lang="en-US" sz="2400" dirty="0" smtClean="0">
                <a:latin typeface="Times New Roman" pitchFamily="18" charset="0"/>
                <a:cs typeface="Times New Roman" pitchFamily="18" charset="0"/>
              </a:rPr>
              <a:t>Second, organizations must understand the difficulties involved with evaluating truly innovative ideas. </a:t>
            </a:r>
          </a:p>
          <a:p>
            <a:pPr algn="just"/>
            <a:r>
              <a:rPr lang="en-US" sz="2400" dirty="0" smtClean="0">
                <a:latin typeface="Times New Roman" pitchFamily="18" charset="0"/>
                <a:cs typeface="Times New Roman" pitchFamily="18" charset="0"/>
              </a:rPr>
              <a:t>Third, organizations need to build transparent evaluation and screening protocols.</a:t>
            </a:r>
          </a:p>
          <a:p>
            <a:pPr algn="just">
              <a:buNone/>
            </a:pPr>
            <a:r>
              <a:rPr lang="en-US" sz="2400" dirty="0" smtClean="0">
                <a:latin typeface="Times New Roman" pitchFamily="18" charset="0"/>
                <a:cs typeface="Times New Roman" pitchFamily="18" charset="0"/>
              </a:rPr>
              <a:t>3. </a:t>
            </a:r>
            <a:r>
              <a:rPr lang="en-US" sz="2400" b="1" dirty="0" smtClean="0">
                <a:solidFill>
                  <a:srgbClr val="C00000"/>
                </a:solidFill>
                <a:latin typeface="Times New Roman" pitchFamily="18" charset="0"/>
                <a:cs typeface="Times New Roman" pitchFamily="18" charset="0"/>
              </a:rPr>
              <a:t>Experimentation</a:t>
            </a:r>
          </a:p>
          <a:p>
            <a:pPr algn="just"/>
            <a:r>
              <a:rPr lang="en-US" sz="2400" dirty="0" smtClean="0">
                <a:latin typeface="Times New Roman" pitchFamily="18" charset="0"/>
                <a:cs typeface="Times New Roman" pitchFamily="18" charset="0"/>
              </a:rPr>
              <a:t>The experimentation stage tests an idea, such as with a prototype or pilot test. Sometimes, experimentation leads to new ideas due to information that is gathered on the results and the overall feasibility of the original idea. Time is crucial in this process; individuals must be given adequate time to run the experiments</a:t>
            </a:r>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6BD02F1-3B5D-4C47-93DA-B84D756D9497}" type="slidenum">
              <a:rPr lang="en-US" smtClean="0"/>
              <a:pPr/>
              <a:t>25</a:t>
            </a:fld>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152400"/>
            <a:ext cx="8001000" cy="6553200"/>
          </a:xfrm>
        </p:spPr>
        <p:style>
          <a:lnRef idx="2">
            <a:schemeClr val="accent4"/>
          </a:lnRef>
          <a:fillRef idx="1">
            <a:schemeClr val="lt1"/>
          </a:fillRef>
          <a:effectRef idx="0">
            <a:schemeClr val="accent4"/>
          </a:effectRef>
          <a:fontRef idx="minor">
            <a:schemeClr val="dk1"/>
          </a:fontRef>
        </p:style>
        <p:txBody>
          <a:bodyPr>
            <a:normAutofit fontScale="92500" lnSpcReduction="20000"/>
          </a:bodyPr>
          <a:lstStyle/>
          <a:p>
            <a:pPr>
              <a:buNone/>
            </a:pPr>
            <a:r>
              <a:rPr lang="en-US" sz="2400" b="1" dirty="0" smtClean="0">
                <a:solidFill>
                  <a:srgbClr val="C00000"/>
                </a:solidFill>
                <a:latin typeface="Times New Roman" pitchFamily="18" charset="0"/>
                <a:cs typeface="Times New Roman" pitchFamily="18" charset="0"/>
              </a:rPr>
              <a:t>4.</a:t>
            </a:r>
            <a:r>
              <a:rPr lang="en-US" sz="2600" b="1" dirty="0" smtClean="0">
                <a:solidFill>
                  <a:srgbClr val="C00000"/>
                </a:solidFill>
                <a:latin typeface="Times New Roman" pitchFamily="18" charset="0"/>
                <a:cs typeface="Times New Roman" pitchFamily="18" charset="0"/>
              </a:rPr>
              <a:t>Commercialization</a:t>
            </a:r>
          </a:p>
          <a:p>
            <a:r>
              <a:rPr lang="en-US" sz="2600" dirty="0" smtClean="0">
                <a:latin typeface="Times New Roman" pitchFamily="18" charset="0"/>
                <a:cs typeface="Times New Roman" pitchFamily="18" charset="0"/>
              </a:rPr>
              <a:t>Commercialization aims to create market value for an idea by focusing on its potential impact. </a:t>
            </a:r>
          </a:p>
          <a:p>
            <a:r>
              <a:rPr lang="en-US" sz="2600" dirty="0" smtClean="0">
                <a:latin typeface="Times New Roman" pitchFamily="18" charset="0"/>
                <a:cs typeface="Times New Roman" pitchFamily="18" charset="0"/>
              </a:rPr>
              <a:t>This step makes the idea appealing to the audience, such as by packaging an idea with other ideas, clarifying how and when the idea can be used, and using data or prototypes from experiments to demonstrate benefits.</a:t>
            </a:r>
          </a:p>
          <a:p>
            <a:r>
              <a:rPr lang="en-US" sz="2600" dirty="0" smtClean="0">
                <a:latin typeface="Times New Roman" pitchFamily="18" charset="0"/>
                <a:cs typeface="Times New Roman" pitchFamily="18" charset="0"/>
              </a:rPr>
              <a:t>After the idea is clarified and a business plan is created, it will be ready for diffusion and implementation.</a:t>
            </a:r>
          </a:p>
          <a:p>
            <a:pPr>
              <a:buNone/>
            </a:pPr>
            <a:r>
              <a:rPr lang="en-US" sz="2600" b="1" dirty="0" smtClean="0">
                <a:solidFill>
                  <a:srgbClr val="C00000"/>
                </a:solidFill>
              </a:rPr>
              <a:t>5. </a:t>
            </a:r>
            <a:r>
              <a:rPr lang="en-US" sz="2600" b="1" dirty="0" smtClean="0">
                <a:solidFill>
                  <a:srgbClr val="C00000"/>
                </a:solidFill>
                <a:latin typeface="Times New Roman" pitchFamily="18" charset="0"/>
                <a:cs typeface="Times New Roman" pitchFamily="18" charset="0"/>
              </a:rPr>
              <a:t>Diffusion and Implementation</a:t>
            </a:r>
          </a:p>
          <a:p>
            <a:pPr algn="just"/>
            <a:r>
              <a:rPr lang="en-US" sz="2600" dirty="0" smtClean="0">
                <a:latin typeface="Times New Roman" pitchFamily="18" charset="0"/>
                <a:cs typeface="Times New Roman" pitchFamily="18" charset="0"/>
              </a:rPr>
              <a:t>Diffusion is the companywide acceptance of an innovative idea, and implementation sets up everything needed to develop and utilize or produce the innovation. </a:t>
            </a:r>
          </a:p>
          <a:p>
            <a:pPr algn="just"/>
            <a:r>
              <a:rPr lang="en-US" sz="2600" dirty="0" smtClean="0">
                <a:latin typeface="Times New Roman" pitchFamily="18" charset="0"/>
                <a:cs typeface="Times New Roman" pitchFamily="18" charset="0"/>
              </a:rPr>
              <a:t>Also important to diffusion and implementation is the opportunity for future ideas; this final stage allows the organization to determine the next set of needs for customers. Receiving feedback, in addition to indicators for success metrics and other benchmarks, enables the organization to stimulate the innovation process once again</a:t>
            </a:r>
            <a:endParaRPr lang="en-US" sz="26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6BD02F1-3B5D-4C47-93DA-B84D756D9497}" type="slidenum">
              <a:rPr lang="en-US" smtClean="0"/>
              <a:pPr/>
              <a:t>26</a:t>
            </a:fld>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52400"/>
            <a:ext cx="7391400" cy="838200"/>
          </a:xfrm>
        </p:spPr>
        <p:txBody>
          <a:bodyPr>
            <a:normAutofit/>
          </a:bodyPr>
          <a:lstStyle/>
          <a:p>
            <a:pPr algn="ctr"/>
            <a:r>
              <a:rPr lang="en-US" dirty="0" smtClean="0">
                <a:latin typeface="Times New Roman" pitchFamily="18" charset="0"/>
                <a:cs typeface="Times New Roman" pitchFamily="18" charset="0"/>
              </a:rPr>
              <a:t>Disruptive Innovation</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1371600" y="838200"/>
            <a:ext cx="7543800" cy="5715000"/>
          </a:xfrm>
        </p:spPr>
        <p:style>
          <a:lnRef idx="2">
            <a:schemeClr val="accent4"/>
          </a:lnRef>
          <a:fillRef idx="1">
            <a:schemeClr val="lt1"/>
          </a:fillRef>
          <a:effectRef idx="0">
            <a:schemeClr val="accent4"/>
          </a:effectRef>
          <a:fontRef idx="minor">
            <a:schemeClr val="dk1"/>
          </a:fontRef>
        </p:style>
        <p:txBody>
          <a:bodyPr>
            <a:normAutofit lnSpcReduction="10000"/>
          </a:bodyPr>
          <a:lstStyle/>
          <a:p>
            <a:pPr algn="just"/>
            <a:r>
              <a:rPr lang="en-US" sz="2800" b="1" dirty="0" smtClean="0">
                <a:latin typeface="Times New Roman" pitchFamily="18" charset="0"/>
                <a:cs typeface="Times New Roman" pitchFamily="18" charset="0"/>
              </a:rPr>
              <a:t>Disruptive Innovation </a:t>
            </a:r>
            <a:r>
              <a:rPr lang="en-US" sz="2800" dirty="0" smtClean="0">
                <a:latin typeface="Times New Roman" pitchFamily="18" charset="0"/>
                <a:cs typeface="Times New Roman" pitchFamily="18" charset="0"/>
              </a:rPr>
              <a:t>Clayton Christensen introduced the concept of disruptive innovation in his classic book The Innovator’s Dilemma. These tend to be new approaches to old products and services. </a:t>
            </a:r>
          </a:p>
          <a:p>
            <a:pPr algn="just"/>
            <a:r>
              <a:rPr lang="en-US" sz="2800" dirty="0" smtClean="0">
                <a:latin typeface="Times New Roman" pitchFamily="18" charset="0"/>
                <a:cs typeface="Times New Roman" pitchFamily="18" charset="0"/>
              </a:rPr>
              <a:t>An </a:t>
            </a:r>
            <a:r>
              <a:rPr lang="en-US" sz="2800" b="1" dirty="0" smtClean="0">
                <a:latin typeface="Times New Roman" pitchFamily="18" charset="0"/>
                <a:cs typeface="Times New Roman" pitchFamily="18" charset="0"/>
              </a:rPr>
              <a:t>example</a:t>
            </a:r>
            <a:r>
              <a:rPr lang="en-US" sz="2800" dirty="0" smtClean="0">
                <a:latin typeface="Times New Roman" pitchFamily="18" charset="0"/>
                <a:cs typeface="Times New Roman" pitchFamily="18" charset="0"/>
              </a:rPr>
              <a:t> of a modern </a:t>
            </a:r>
            <a:r>
              <a:rPr lang="en-US" sz="2800" b="1" dirty="0" smtClean="0">
                <a:latin typeface="Times New Roman" pitchFamily="18" charset="0"/>
                <a:cs typeface="Times New Roman" pitchFamily="18" charset="0"/>
              </a:rPr>
              <a:t>disruptive innovation</a:t>
            </a:r>
            <a:r>
              <a:rPr lang="en-US" sz="2800" dirty="0" smtClean="0">
                <a:latin typeface="Times New Roman" pitchFamily="18" charset="0"/>
                <a:cs typeface="Times New Roman" pitchFamily="18" charset="0"/>
              </a:rPr>
              <a:t> is the internet, which significantly altered the way companies did business and which negatively impacted companies that were unwilling to adopt it.</a:t>
            </a:r>
          </a:p>
          <a:p>
            <a:pPr algn="just"/>
            <a:r>
              <a:rPr lang="en-US" sz="2800" dirty="0" smtClean="0">
                <a:latin typeface="Times New Roman" pitchFamily="18" charset="0"/>
                <a:cs typeface="Times New Roman" pitchFamily="18" charset="0"/>
              </a:rPr>
              <a:t>Here are the five most disruptive technologies: </a:t>
            </a:r>
            <a:r>
              <a:rPr lang="en-US" sz="2800" b="1" dirty="0" smtClean="0">
                <a:latin typeface="Times New Roman" pitchFamily="18" charset="0"/>
                <a:cs typeface="Times New Roman" pitchFamily="18" charset="0"/>
              </a:rPr>
              <a:t>artificial intelligence</a:t>
            </a:r>
            <a:r>
              <a:rPr lang="en-US" sz="2800" dirty="0" smtClean="0">
                <a:latin typeface="Times New Roman" pitchFamily="18" charset="0"/>
                <a:cs typeface="Times New Roman" pitchFamily="18" charset="0"/>
              </a:rPr>
              <a:t>, </a:t>
            </a:r>
            <a:r>
              <a:rPr lang="en-US" sz="2800" b="1" dirty="0" smtClean="0">
                <a:latin typeface="Times New Roman" pitchFamily="18" charset="0"/>
                <a:cs typeface="Times New Roman" pitchFamily="18" charset="0"/>
              </a:rPr>
              <a:t>block chain</a:t>
            </a:r>
            <a:r>
              <a:rPr lang="en-US" sz="2800" dirty="0" smtClean="0">
                <a:latin typeface="Times New Roman" pitchFamily="18" charset="0"/>
                <a:cs typeface="Times New Roman" pitchFamily="18" charset="0"/>
              </a:rPr>
              <a:t>, </a:t>
            </a:r>
            <a:r>
              <a:rPr lang="en-US" sz="2800" b="1" dirty="0" smtClean="0">
                <a:latin typeface="Times New Roman" pitchFamily="18" charset="0"/>
                <a:cs typeface="Times New Roman" pitchFamily="18" charset="0"/>
              </a:rPr>
              <a:t>3D printing</a:t>
            </a:r>
            <a:r>
              <a:rPr lang="en-US" sz="2800" dirty="0" smtClean="0">
                <a:latin typeface="Times New Roman" pitchFamily="18" charset="0"/>
                <a:cs typeface="Times New Roman" pitchFamily="18" charset="0"/>
              </a:rPr>
              <a:t>, and IoT.</a:t>
            </a:r>
            <a:endParaRPr lang="en-US" sz="28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6BD02F1-3B5D-4C47-93DA-B84D756D9497}" type="slidenum">
              <a:rPr lang="en-US" smtClean="0"/>
              <a:pPr/>
              <a:t>27</a:t>
            </a:fld>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152400"/>
            <a:ext cx="7543800" cy="1280890"/>
          </a:xfrm>
        </p:spPr>
        <p:txBody>
          <a:bodyPr>
            <a:normAutofit/>
          </a:bodyPr>
          <a:lstStyle/>
          <a:p>
            <a:pPr algn="ctr"/>
            <a:r>
              <a:rPr lang="en-US" dirty="0" smtClean="0">
                <a:latin typeface="Times New Roman" pitchFamily="18" charset="0"/>
                <a:cs typeface="Times New Roman" pitchFamily="18" charset="0"/>
              </a:rPr>
              <a:t>Breakthrough Innovations and its consequences on the society </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990600" y="1371600"/>
            <a:ext cx="8001000" cy="5257800"/>
          </a:xfrm>
        </p:spPr>
        <p:style>
          <a:lnRef idx="2">
            <a:schemeClr val="accent4"/>
          </a:lnRef>
          <a:fillRef idx="1">
            <a:schemeClr val="lt1"/>
          </a:fillRef>
          <a:effectRef idx="0">
            <a:schemeClr val="accent4"/>
          </a:effectRef>
          <a:fontRef idx="minor">
            <a:schemeClr val="dk1"/>
          </a:fontRef>
        </p:style>
        <p:txBody>
          <a:bodyPr/>
          <a:lstStyle/>
          <a:p>
            <a:pPr algn="just"/>
            <a:r>
              <a:rPr lang="en-US" sz="2800" dirty="0" smtClean="0">
                <a:latin typeface="Times New Roman" pitchFamily="18" charset="0"/>
                <a:cs typeface="Times New Roman" pitchFamily="18" charset="0"/>
              </a:rPr>
              <a:t>Thomas Kuhn called this “revolutionary science” because it involves a paradigm shift. In this case, the problem is well defined, but the path to the solution is unclear, usually because those involved in the domain have hit a wall.</a:t>
            </a:r>
          </a:p>
          <a:p>
            <a:pPr algn="just"/>
            <a:r>
              <a:rPr lang="en-US" sz="2800" dirty="0" smtClean="0">
                <a:latin typeface="Times New Roman" pitchFamily="18" charset="0"/>
                <a:cs typeface="Times New Roman" pitchFamily="18" charset="0"/>
              </a:rPr>
              <a:t>Often, a particular field has trouble moving forward because they need a new approach. </a:t>
            </a:r>
          </a:p>
          <a:p>
            <a:pPr algn="just"/>
            <a:r>
              <a:rPr lang="en-US" sz="2800" dirty="0" smtClean="0">
                <a:latin typeface="Times New Roman" pitchFamily="18" charset="0"/>
                <a:cs typeface="Times New Roman" pitchFamily="18" charset="0"/>
              </a:rPr>
              <a:t>Transistors and the discovery of the structure of DNA are both good examples of breakthrough innovation.</a:t>
            </a:r>
            <a:endParaRPr lang="en-US" sz="28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6BD02F1-3B5D-4C47-93DA-B84D756D9497}" type="slidenum">
              <a:rPr lang="en-US" smtClean="0"/>
              <a:pPr/>
              <a:t>28</a:t>
            </a:fld>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152400"/>
            <a:ext cx="7696200" cy="685800"/>
          </a:xfrm>
        </p:spPr>
        <p:txBody>
          <a:bodyPr>
            <a:normAutofit fontScale="90000"/>
          </a:bodyPr>
          <a:lstStyle/>
          <a:p>
            <a:r>
              <a:rPr lang="en-US" b="1" dirty="0" smtClean="0">
                <a:latin typeface="Times New Roman" pitchFamily="18" charset="0"/>
                <a:cs typeface="Times New Roman" pitchFamily="18" charset="0"/>
              </a:rPr>
              <a:t>Few Examples of Break through Innovations</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1219200" y="1371600"/>
            <a:ext cx="7696200" cy="5181600"/>
          </a:xfrm>
        </p:spPr>
        <p:style>
          <a:lnRef idx="2">
            <a:schemeClr val="accent4"/>
          </a:lnRef>
          <a:fillRef idx="1">
            <a:schemeClr val="lt1"/>
          </a:fillRef>
          <a:effectRef idx="0">
            <a:schemeClr val="accent4"/>
          </a:effectRef>
          <a:fontRef idx="minor">
            <a:schemeClr val="dk1"/>
          </a:fontRef>
        </p:style>
        <p:txBody>
          <a:bodyPr>
            <a:normAutofit/>
          </a:bodyPr>
          <a:lstStyle/>
          <a:p>
            <a:r>
              <a:rPr lang="en-US" sz="2400" b="1" dirty="0" smtClean="0">
                <a:latin typeface="Times New Roman" pitchFamily="18" charset="0"/>
                <a:cs typeface="Times New Roman" pitchFamily="18" charset="0"/>
              </a:rPr>
              <a:t>The </a:t>
            </a:r>
            <a:r>
              <a:rPr lang="en-US" sz="2400" b="1" dirty="0" err="1" smtClean="0">
                <a:latin typeface="Times New Roman" pitchFamily="18" charset="0"/>
                <a:cs typeface="Times New Roman" pitchFamily="18" charset="0"/>
              </a:rPr>
              <a:t>iPhone</a:t>
            </a:r>
            <a:r>
              <a:rPr lang="en-US" sz="2400" b="1" dirty="0" smtClean="0">
                <a:latin typeface="Times New Roman" pitchFamily="18" charset="0"/>
                <a:cs typeface="Times New Roman" pitchFamily="18" charset="0"/>
              </a:rPr>
              <a:t> : </a:t>
            </a:r>
            <a:r>
              <a:rPr lang="en-US" sz="2400" dirty="0" smtClean="0">
                <a:latin typeface="Times New Roman" pitchFamily="18" charset="0"/>
                <a:cs typeface="Times New Roman" pitchFamily="18" charset="0"/>
              </a:rPr>
              <a:t>One of the best cited examples of breakthrough innovation on the tech front is the first </a:t>
            </a:r>
            <a:r>
              <a:rPr lang="en-US" sz="2400" dirty="0" err="1" smtClean="0">
                <a:latin typeface="Times New Roman" pitchFamily="18" charset="0"/>
                <a:cs typeface="Times New Roman" pitchFamily="18" charset="0"/>
              </a:rPr>
              <a:t>iPhone</a:t>
            </a:r>
            <a:r>
              <a:rPr lang="en-US" sz="2400" dirty="0" smtClean="0">
                <a:latin typeface="Times New Roman" pitchFamily="18" charset="0"/>
                <a:cs typeface="Times New Roman" pitchFamily="18" charset="0"/>
              </a:rPr>
              <a:t>. – Apple</a:t>
            </a:r>
          </a:p>
          <a:p>
            <a:pPr algn="just"/>
            <a:r>
              <a:rPr lang="en-US" sz="2400" dirty="0" smtClean="0">
                <a:latin typeface="Times New Roman" pitchFamily="18" charset="0"/>
                <a:cs typeface="Times New Roman" pitchFamily="18" charset="0"/>
              </a:rPr>
              <a:t>Microsoft has also rethought its business model to develop a breakthrough innovation in the form of Office 365. This saw the company go from selling its Office suite as a product, paid for on a one-off basis, to offering it as a monthly or annual subscription.</a:t>
            </a:r>
          </a:p>
          <a:p>
            <a:pPr algn="just"/>
            <a:r>
              <a:rPr lang="en-US" sz="2400" dirty="0" smtClean="0">
                <a:latin typeface="Times New Roman" pitchFamily="18" charset="0"/>
                <a:cs typeface="Times New Roman" pitchFamily="18" charset="0"/>
              </a:rPr>
              <a:t>Rethinking the business model surrounding shaving has proved to be lucrative: The Dollar Shave Club now has 3.2 million members and has recently been Acquired by Unilever for a reported $ 1 billion.</a:t>
            </a:r>
          </a:p>
          <a:p>
            <a:endParaRPr lang="en-US" sz="2400" dirty="0" smtClean="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6BD02F1-3B5D-4C47-93DA-B84D756D9497}" type="slidenum">
              <a:rPr lang="en-US" smtClean="0"/>
              <a:pPr/>
              <a:t>29</a:t>
            </a:fld>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5400" y="152400"/>
            <a:ext cx="7620000" cy="6400800"/>
          </a:xfrm>
        </p:spPr>
        <p:style>
          <a:lnRef idx="2">
            <a:schemeClr val="accent4"/>
          </a:lnRef>
          <a:fillRef idx="1">
            <a:schemeClr val="lt1"/>
          </a:fillRef>
          <a:effectRef idx="0">
            <a:schemeClr val="accent4"/>
          </a:effectRef>
          <a:fontRef idx="minor">
            <a:schemeClr val="dk1"/>
          </a:fontRef>
        </p:style>
        <p:txBody>
          <a:bodyPr>
            <a:normAutofit/>
          </a:bodyPr>
          <a:lstStyle/>
          <a:p>
            <a:pPr algn="ctr">
              <a:buNone/>
            </a:pPr>
            <a:r>
              <a:rPr lang="en-US" sz="2800" b="1" dirty="0" smtClean="0">
                <a:latin typeface="Times New Roman" pitchFamily="18" charset="0"/>
                <a:cs typeface="Times New Roman" pitchFamily="18" charset="0"/>
              </a:rPr>
              <a:t>Invention + Commercialization </a:t>
            </a:r>
          </a:p>
          <a:p>
            <a:pPr algn="just"/>
            <a:r>
              <a:rPr lang="en-US" sz="2400" dirty="0" smtClean="0">
                <a:latin typeface="Times New Roman" pitchFamily="18" charset="0"/>
                <a:cs typeface="Times New Roman" pitchFamily="18" charset="0"/>
              </a:rPr>
              <a:t>“Innovation is the search for and the discovery, developed, improvement, adoption and commercialization of new processes, new products and new organization structures and procedures.” </a:t>
            </a:r>
          </a:p>
          <a:p>
            <a:pPr algn="just"/>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6BD02F1-3B5D-4C47-93DA-B84D756D9497}" type="slidenum">
              <a:rPr lang="en-US" smtClean="0"/>
              <a:pPr/>
              <a:t>3</a:t>
            </a:fld>
            <a:endParaRPr lang="en-US"/>
          </a:p>
        </p:txBody>
      </p:sp>
      <p:pic>
        <p:nvPicPr>
          <p:cNvPr id="5" name="Picture 4" descr="innovation-management-3-638.jpg"/>
          <p:cNvPicPr>
            <a:picLocks noChangeAspect="1"/>
          </p:cNvPicPr>
          <p:nvPr/>
        </p:nvPicPr>
        <p:blipFill>
          <a:blip r:embed="rId2"/>
          <a:stretch>
            <a:fillRect/>
          </a:stretch>
        </p:blipFill>
        <p:spPr>
          <a:xfrm>
            <a:off x="1676400" y="2209800"/>
            <a:ext cx="6781800" cy="4267200"/>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descr="C:\Documents and Settings\HARINADH_K\Desktop\TIFF\Slide1.JPG"/>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132099" name="Title 1"/>
          <p:cNvSpPr>
            <a:spLocks noGrp="1"/>
          </p:cNvSpPr>
          <p:nvPr>
            <p:ph type="title"/>
          </p:nvPr>
        </p:nvSpPr>
        <p:spPr>
          <a:xfrm>
            <a:off x="468313" y="168275"/>
            <a:ext cx="8229600" cy="1127125"/>
          </a:xfrm>
        </p:spPr>
        <p:txBody>
          <a:bodyPr>
            <a:normAutofit fontScale="90000"/>
          </a:bodyPr>
          <a:lstStyle/>
          <a:p>
            <a:pPr eaLnBrk="1" hangingPunct="1"/>
            <a:r>
              <a:rPr lang="en-US" sz="4000" b="1" dirty="0" smtClean="0">
                <a:solidFill>
                  <a:srgbClr val="C00000"/>
                </a:solidFill>
              </a:rPr>
              <a:t>Break-Through and Disruptive Innovations</a:t>
            </a:r>
          </a:p>
        </p:txBody>
      </p:sp>
      <p:sp>
        <p:nvSpPr>
          <p:cNvPr id="3" name="Content Placeholder 2"/>
          <p:cNvSpPr>
            <a:spLocks noGrp="1"/>
          </p:cNvSpPr>
          <p:nvPr>
            <p:ph idx="1"/>
          </p:nvPr>
        </p:nvSpPr>
        <p:spPr>
          <a:xfrm>
            <a:off x="457200" y="1371600"/>
            <a:ext cx="8229600" cy="4648200"/>
          </a:xfrm>
        </p:spPr>
        <p:txBody>
          <a:bodyPr rtlCol="0">
            <a:normAutofit fontScale="77500" lnSpcReduction="20000"/>
          </a:bodyPr>
          <a:lstStyle/>
          <a:p>
            <a:pPr>
              <a:buFont typeface="Arial"/>
              <a:buChar char="•"/>
              <a:defRPr/>
            </a:pPr>
            <a:r>
              <a:rPr lang="en-US" sz="2400" b="1" dirty="0" smtClean="0">
                <a:latin typeface="Times New Roman" pitchFamily="18" charset="0"/>
                <a:cs typeface="Times New Roman" pitchFamily="18" charset="0"/>
              </a:rPr>
              <a:t>Breakthrough Innovation</a:t>
            </a:r>
            <a:r>
              <a:rPr lang="en-US" sz="2400" dirty="0" smtClean="0">
                <a:latin typeface="Times New Roman" pitchFamily="18" charset="0"/>
                <a:cs typeface="Times New Roman" pitchFamily="18" charset="0"/>
              </a:rPr>
              <a:t> takes a current process or product and typically provides greater efficiency or cost effectiveness.  It can be considered </a:t>
            </a:r>
            <a:r>
              <a:rPr lang="en-US" sz="2400" b="1" dirty="0" smtClean="0">
                <a:latin typeface="Times New Roman" pitchFamily="18" charset="0"/>
                <a:cs typeface="Times New Roman" pitchFamily="18" charset="0"/>
              </a:rPr>
              <a:t>Disruptive</a:t>
            </a:r>
            <a:r>
              <a:rPr lang="en-US" sz="2400" dirty="0" smtClean="0">
                <a:latin typeface="Times New Roman" pitchFamily="18" charset="0"/>
                <a:cs typeface="Times New Roman" pitchFamily="18" charset="0"/>
              </a:rPr>
              <a:t> if that increased efficiency or cost effectiveness threatens to make the competition's business model obsolete.</a:t>
            </a:r>
            <a:br>
              <a:rPr lang="en-US" sz="2400" dirty="0" smtClean="0">
                <a:latin typeface="Times New Roman" pitchFamily="18" charset="0"/>
                <a:cs typeface="Times New Roman" pitchFamily="18" charset="0"/>
              </a:rPr>
            </a:br>
            <a:r>
              <a:rPr lang="en-US" sz="2400" dirty="0" smtClean="0">
                <a:latin typeface="Times New Roman" pitchFamily="18" charset="0"/>
                <a:cs typeface="Times New Roman" pitchFamily="18" charset="0"/>
              </a:rPr>
              <a:t/>
            </a:r>
            <a:br>
              <a:rPr lang="en-US" sz="2400" dirty="0" smtClean="0">
                <a:latin typeface="Times New Roman" pitchFamily="18" charset="0"/>
                <a:cs typeface="Times New Roman" pitchFamily="18" charset="0"/>
              </a:rPr>
            </a:br>
            <a:r>
              <a:rPr lang="en-US" sz="2400" b="1" dirty="0" smtClean="0">
                <a:latin typeface="Times New Roman" pitchFamily="18" charset="0"/>
                <a:cs typeface="Times New Roman" pitchFamily="18" charset="0"/>
              </a:rPr>
              <a:t>Example:  </a:t>
            </a:r>
            <a:r>
              <a:rPr lang="en-US" sz="2400" dirty="0" smtClean="0">
                <a:latin typeface="Times New Roman" pitchFamily="18" charset="0"/>
                <a:cs typeface="Times New Roman" pitchFamily="18" charset="0"/>
              </a:rPr>
              <a:t>The internal combustion engine has been around for over 100yrs and there have been major breakthroughs during that time. The overall efficiency of these engines has improved greatly over this period.  However these improvements have been realized by just about all the auto companies and have not really threatened the core business model.</a:t>
            </a:r>
            <a:br>
              <a:rPr lang="en-US" sz="2400" dirty="0" smtClean="0">
                <a:latin typeface="Times New Roman" pitchFamily="18" charset="0"/>
                <a:cs typeface="Times New Roman" pitchFamily="18" charset="0"/>
              </a:rPr>
            </a:br>
            <a:r>
              <a:rPr lang="en-US" sz="2400" dirty="0" smtClean="0">
                <a:latin typeface="Times New Roman" pitchFamily="18" charset="0"/>
                <a:cs typeface="Times New Roman" pitchFamily="18" charset="0"/>
              </a:rPr>
              <a:t/>
            </a:r>
            <a:br>
              <a:rPr lang="en-US" sz="2400" dirty="0" smtClean="0">
                <a:latin typeface="Times New Roman" pitchFamily="18" charset="0"/>
                <a:cs typeface="Times New Roman" pitchFamily="18" charset="0"/>
              </a:rPr>
            </a:br>
            <a:r>
              <a:rPr lang="en-US" sz="2400" b="1" dirty="0" smtClean="0">
                <a:latin typeface="Times New Roman" pitchFamily="18" charset="0"/>
                <a:cs typeface="Times New Roman" pitchFamily="18" charset="0"/>
              </a:rPr>
              <a:t>Disruptive - </a:t>
            </a:r>
            <a:r>
              <a:rPr lang="en-US" sz="2400" dirty="0" smtClean="0">
                <a:latin typeface="Times New Roman" pitchFamily="18" charset="0"/>
                <a:cs typeface="Times New Roman" pitchFamily="18" charset="0"/>
              </a:rPr>
              <a:t>When Toyota came out with the </a:t>
            </a:r>
            <a:r>
              <a:rPr lang="en-US" sz="2400" dirty="0" err="1" smtClean="0">
                <a:latin typeface="Times New Roman" pitchFamily="18" charset="0"/>
                <a:cs typeface="Times New Roman" pitchFamily="18" charset="0"/>
              </a:rPr>
              <a:t>Prius</a:t>
            </a:r>
            <a:r>
              <a:rPr lang="en-US" sz="2400" dirty="0" smtClean="0">
                <a:latin typeface="Times New Roman" pitchFamily="18" charset="0"/>
                <a:cs typeface="Times New Roman" pitchFamily="18" charset="0"/>
              </a:rPr>
              <a:t>, the Hybrid became more of a disruptive technology as it was able to realize greater efficiencies than the competition's ultra efficient engines.  This helped Toyota to overtake GM at the time as the largest automaker in the world.  </a:t>
            </a:r>
            <a:endParaRPr lang="en-US" sz="2400" smtClean="0">
              <a:latin typeface="Times New Roman" pitchFamily="18" charset="0"/>
              <a:cs typeface="Times New Roman" pitchFamily="18" charset="0"/>
            </a:endParaRPr>
          </a:p>
          <a:p>
            <a:pPr>
              <a:buFont typeface="Arial"/>
              <a:buChar char="•"/>
              <a:defRPr/>
            </a:pPr>
            <a:r>
              <a:rPr lang="en-US" sz="2400" smtClean="0">
                <a:latin typeface="Times New Roman" pitchFamily="18" charset="0"/>
                <a:cs typeface="Times New Roman" pitchFamily="18" charset="0"/>
              </a:rPr>
              <a:t>However </a:t>
            </a:r>
            <a:r>
              <a:rPr lang="en-US" sz="2400" dirty="0" smtClean="0">
                <a:latin typeface="Times New Roman" pitchFamily="18" charset="0"/>
                <a:cs typeface="Times New Roman" pitchFamily="18" charset="0"/>
              </a:rPr>
              <a:t>the biggest disrupter about to hit the auto industry over the next decade is the </a:t>
            </a:r>
            <a:r>
              <a:rPr lang="en-US" sz="2400" b="1" dirty="0" smtClean="0">
                <a:latin typeface="Times New Roman" pitchFamily="18" charset="0"/>
                <a:cs typeface="Times New Roman" pitchFamily="18" charset="0"/>
              </a:rPr>
              <a:t>Electric Car</a:t>
            </a:r>
            <a:r>
              <a:rPr lang="en-US" sz="2400" dirty="0" smtClean="0">
                <a:latin typeface="Times New Roman" pitchFamily="18" charset="0"/>
                <a:cs typeface="Times New Roman" pitchFamily="18" charset="0"/>
              </a:rPr>
              <a:t>.  The models sold by Tesla Motors achieve over 100MPGs without sacrificing performance, design, or comfort.  This </a:t>
            </a:r>
            <a:r>
              <a:rPr lang="en-US" sz="2400" b="1" dirty="0" smtClean="0">
                <a:latin typeface="Times New Roman" pitchFamily="18" charset="0"/>
                <a:cs typeface="Times New Roman" pitchFamily="18" charset="0"/>
              </a:rPr>
              <a:t>EV</a:t>
            </a:r>
            <a:r>
              <a:rPr lang="en-US" sz="2400" dirty="0" smtClean="0">
                <a:latin typeface="Times New Roman" pitchFamily="18" charset="0"/>
                <a:cs typeface="Times New Roman" pitchFamily="18" charset="0"/>
              </a:rPr>
              <a:t> technology truly threatens the old automotive model.</a:t>
            </a:r>
            <a:r>
              <a:rPr lang="en-US" altLang="da-DK" sz="2400" dirty="0" smtClean="0">
                <a:latin typeface="Times New Roman" pitchFamily="18" charset="0"/>
                <a:cs typeface="Times New Roman" pitchFamily="18" charset="0"/>
              </a:rPr>
              <a:t>.</a:t>
            </a:r>
          </a:p>
          <a:p>
            <a:pPr>
              <a:buFont typeface="Arial"/>
              <a:buChar char="•"/>
              <a:defRPr/>
            </a:pPr>
            <a:endParaRPr lang="en-US" altLang="da-DK" sz="2400" dirty="0" smtClean="0">
              <a:latin typeface="Times New Roman" pitchFamily="18" charset="0"/>
              <a:cs typeface="Times New Roman" pitchFamily="18" charset="0"/>
            </a:endParaRPr>
          </a:p>
          <a:p>
            <a:pPr>
              <a:buFont typeface="Arial"/>
              <a:buChar char="•"/>
              <a:defRPr/>
            </a:pPr>
            <a:endParaRPr lang="en-US" altLang="da-DK" sz="2400" dirty="0" smtClean="0">
              <a:latin typeface="Times New Roman" pitchFamily="18" charset="0"/>
              <a:cs typeface="Times New Roman" pitchFamily="18" charset="0"/>
            </a:endParaRPr>
          </a:p>
          <a:p>
            <a:pPr algn="just">
              <a:buFont typeface="Arial"/>
              <a:buChar char="•"/>
              <a:defRPr/>
            </a:pPr>
            <a:endParaRPr lang="en-US" altLang="da-DK" dirty="0" smtClean="0"/>
          </a:p>
          <a:p>
            <a:pPr algn="just">
              <a:buFont typeface="Arial"/>
              <a:buChar char="•"/>
              <a:defRPr/>
            </a:pPr>
            <a:endParaRPr lang="en-US" altLang="da-DK" dirty="0" smtClean="0"/>
          </a:p>
          <a:p>
            <a:pPr algn="just">
              <a:buFont typeface="Arial"/>
              <a:buChar char="•"/>
              <a:defRPr/>
            </a:pPr>
            <a:endParaRPr lang="en-US" altLang="da-DK" dirty="0" smtClean="0"/>
          </a:p>
          <a:p>
            <a:pPr algn="just" eaLnBrk="1" fontAlgn="auto" hangingPunct="1">
              <a:spcAft>
                <a:spcPts val="0"/>
              </a:spcAft>
              <a:buFont typeface="Arial"/>
              <a:buChar char="•"/>
              <a:defRPr/>
            </a:pPr>
            <a:endParaRPr lang="en-US" altLang="da-DK" dirty="0" smtClean="0"/>
          </a:p>
          <a:p>
            <a:pPr algn="just" eaLnBrk="1" fontAlgn="auto" hangingPunct="1">
              <a:spcAft>
                <a:spcPts val="0"/>
              </a:spcAft>
              <a:buFont typeface="Arial"/>
              <a:buChar char="•"/>
              <a:defRPr/>
            </a:pPr>
            <a:endParaRPr lang="en-US" altLang="da-DK" dirty="0" smtClean="0"/>
          </a:p>
          <a:p>
            <a:pPr algn="just" eaLnBrk="1" fontAlgn="auto" hangingPunct="1">
              <a:spcAft>
                <a:spcPts val="0"/>
              </a:spcAft>
              <a:buFont typeface="Arial"/>
              <a:buChar char="•"/>
              <a:defRPr/>
            </a:pPr>
            <a:endParaRPr lang="en-US" altLang="da-DK" dirty="0" smtClean="0"/>
          </a:p>
          <a:p>
            <a:pPr algn="just" eaLnBrk="1" fontAlgn="auto" hangingPunct="1">
              <a:spcAft>
                <a:spcPts val="0"/>
              </a:spcAft>
              <a:buFont typeface="Arial"/>
              <a:buChar char="•"/>
              <a:defRPr/>
            </a:pPr>
            <a:endParaRPr lang="en-US" altLang="da-DK" dirty="0" smtClean="0"/>
          </a:p>
          <a:p>
            <a:pPr algn="just" eaLnBrk="1" fontAlgn="auto" hangingPunct="1">
              <a:spcAft>
                <a:spcPts val="0"/>
              </a:spcAft>
              <a:buFont typeface="Arial"/>
              <a:buChar char="•"/>
              <a:defRPr/>
            </a:pPr>
            <a:endParaRPr lang="en-US" altLang="da-DK" dirty="0" smtClean="0"/>
          </a:p>
          <a:p>
            <a:pPr algn="just" eaLnBrk="1" fontAlgn="auto" hangingPunct="1">
              <a:spcAft>
                <a:spcPts val="0"/>
              </a:spcAft>
              <a:buFont typeface="Arial"/>
              <a:buChar char="•"/>
              <a:defRPr/>
            </a:pPr>
            <a:endParaRPr lang="en-US" altLang="da-DK" dirty="0" smtClean="0"/>
          </a:p>
          <a:p>
            <a:pPr algn="just" eaLnBrk="1" fontAlgn="auto" hangingPunct="1">
              <a:spcAft>
                <a:spcPts val="0"/>
              </a:spcAft>
              <a:buFont typeface="Arial"/>
              <a:buChar char="•"/>
              <a:defRPr/>
            </a:pPr>
            <a:endParaRPr lang="en-US" altLang="da-DK" dirty="0" smtClean="0"/>
          </a:p>
          <a:p>
            <a:pPr algn="just" eaLnBrk="1" fontAlgn="auto" hangingPunct="1">
              <a:spcAft>
                <a:spcPts val="0"/>
              </a:spcAft>
              <a:buFont typeface="Arial"/>
              <a:buChar char="•"/>
              <a:defRPr/>
            </a:pPr>
            <a:endParaRPr lang="en-US" altLang="da-DK" dirty="0" smtClean="0"/>
          </a:p>
          <a:p>
            <a:pPr eaLnBrk="1" fontAlgn="auto" hangingPunct="1">
              <a:spcAft>
                <a:spcPts val="0"/>
              </a:spcAft>
              <a:buFont typeface="Arial"/>
              <a:buChar char="•"/>
              <a:defRPr/>
            </a:pPr>
            <a:endParaRPr lang="en-US" altLang="da-DK" dirty="0" smtClean="0"/>
          </a:p>
          <a:p>
            <a:pPr eaLnBrk="1" fontAlgn="auto" hangingPunct="1">
              <a:spcAft>
                <a:spcPts val="0"/>
              </a:spcAft>
              <a:buFont typeface="Arial"/>
              <a:buChar char="•"/>
              <a:defRPr/>
            </a:pPr>
            <a:endParaRPr lang="en-US" altLang="da-DK" dirty="0" smtClean="0"/>
          </a:p>
          <a:p>
            <a:pPr eaLnBrk="1" fontAlgn="auto" hangingPunct="1">
              <a:spcAft>
                <a:spcPts val="0"/>
              </a:spcAft>
              <a:buFont typeface="Arial"/>
              <a:buChar char="•"/>
              <a:defRPr/>
            </a:pPr>
            <a:endParaRPr lang="fr-FR" altLang="da-DK" dirty="0"/>
          </a:p>
          <a:p>
            <a:pPr eaLnBrk="1" fontAlgn="auto" hangingPunct="1">
              <a:spcAft>
                <a:spcPts val="0"/>
              </a:spcAft>
              <a:buFont typeface="Arial"/>
              <a:buChar char="•"/>
              <a:defRPr/>
            </a:pPr>
            <a:endParaRPr lang="en-US" dirty="0"/>
          </a:p>
        </p:txBody>
      </p:sp>
      <p:sp>
        <p:nvSpPr>
          <p:cNvPr id="12" name="Slide Number Placeholder 11"/>
          <p:cNvSpPr>
            <a:spLocks noGrp="1"/>
          </p:cNvSpPr>
          <p:nvPr>
            <p:ph type="sldNum" sz="quarter" idx="12"/>
          </p:nvPr>
        </p:nvSpPr>
        <p:spPr/>
        <p:txBody>
          <a:bodyPr/>
          <a:lstStyle/>
          <a:p>
            <a:pPr>
              <a:defRPr/>
            </a:pPr>
            <a:fld id="{A1A7A96E-58BF-4797-B328-C98FD5177FDE}" type="slidenum">
              <a:rPr lang="en-US" smtClean="0"/>
              <a:pPr>
                <a:defRPr/>
              </a:pPr>
              <a:t>30</a:t>
            </a:fld>
            <a:endParaRPr lang="en-US" dirty="0"/>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04800"/>
            <a:ext cx="6683765" cy="671290"/>
          </a:xfrm>
        </p:spPr>
        <p:txBody>
          <a:bodyPr/>
          <a:lstStyle/>
          <a:p>
            <a:pPr algn="ctr"/>
            <a:r>
              <a:rPr lang="en-US" b="1" dirty="0" smtClean="0">
                <a:latin typeface="Times New Roman" pitchFamily="18" charset="0"/>
                <a:cs typeface="Times New Roman" pitchFamily="18" charset="0"/>
              </a:rPr>
              <a:t>Challenges in Innovation</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1295400" y="1066800"/>
            <a:ext cx="7620000" cy="5486400"/>
          </a:xfrm>
        </p:spPr>
        <p:style>
          <a:lnRef idx="2">
            <a:schemeClr val="accent4"/>
          </a:lnRef>
          <a:fillRef idx="1">
            <a:schemeClr val="lt1"/>
          </a:fillRef>
          <a:effectRef idx="0">
            <a:schemeClr val="accent4"/>
          </a:effectRef>
          <a:fontRef idx="minor">
            <a:schemeClr val="dk1"/>
          </a:fontRef>
        </p:style>
        <p:txBody>
          <a:bodyPr>
            <a:noAutofit/>
          </a:bodyPr>
          <a:lstStyle/>
          <a:p>
            <a:pPr algn="just"/>
            <a:r>
              <a:rPr lang="en-US" sz="2800" dirty="0" smtClean="0">
                <a:solidFill>
                  <a:srgbClr val="FF0000"/>
                </a:solidFill>
                <a:latin typeface="Times New Roman" pitchFamily="18" charset="0"/>
                <a:cs typeface="Times New Roman" pitchFamily="18" charset="0"/>
              </a:rPr>
              <a:t>Lack of Innovation Culture: </a:t>
            </a:r>
            <a:r>
              <a:rPr lang="en-US" sz="2800" dirty="0" smtClean="0">
                <a:latin typeface="Times New Roman" pitchFamily="18" charset="0"/>
                <a:cs typeface="Times New Roman" pitchFamily="18" charset="0"/>
              </a:rPr>
              <a:t>It reveals that Indians are probably risk-averse, hesitant to make important decisions in work-related matters, and probably lack attitude to take initiative.</a:t>
            </a:r>
          </a:p>
          <a:p>
            <a:pPr algn="just">
              <a:buNone/>
            </a:pPr>
            <a:endParaRPr lang="en-US" sz="2800" dirty="0" smtClean="0">
              <a:latin typeface="Times New Roman" pitchFamily="18" charset="0"/>
              <a:cs typeface="Times New Roman" pitchFamily="18" charset="0"/>
            </a:endParaRPr>
          </a:p>
          <a:p>
            <a:pPr algn="just"/>
            <a:r>
              <a:rPr lang="en-US" sz="2800" dirty="0" smtClean="0">
                <a:solidFill>
                  <a:srgbClr val="FF0000"/>
                </a:solidFill>
                <a:latin typeface="Times New Roman" pitchFamily="18" charset="0"/>
                <a:cs typeface="Times New Roman" pitchFamily="18" charset="0"/>
              </a:rPr>
              <a:t>Lack of Innovation Ecology</a:t>
            </a:r>
            <a:r>
              <a:rPr lang="en-US" sz="2800" dirty="0" smtClean="0">
                <a:latin typeface="Times New Roman" pitchFamily="18" charset="0"/>
                <a:cs typeface="Times New Roman" pitchFamily="18" charset="0"/>
              </a:rPr>
              <a:t>: it has been found, out of the graduates passing out of professional institutes only 25% of engineers, 15% of finance and accountancy professionals, and 10 % of graduates with Indian degrees are employable by multinational companies.</a:t>
            </a:r>
            <a:endParaRPr lang="en-US" sz="28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6BD02F1-3B5D-4C47-93DA-B84D756D9497}" type="slidenum">
              <a:rPr lang="en-US" smtClean="0"/>
              <a:pPr/>
              <a:t>31</a:t>
            </a:fld>
            <a:endParaRPr lang="en-US"/>
          </a:p>
        </p:txBody>
      </p:sp>
      <p:pic>
        <p:nvPicPr>
          <p:cNvPr id="5" name="Picture 4" descr="animated-laboratory-image-0009.gif"/>
          <p:cNvPicPr>
            <a:picLocks noChangeAspect="1"/>
          </p:cNvPicPr>
          <p:nvPr/>
        </p:nvPicPr>
        <p:blipFill>
          <a:blip r:embed="rId2"/>
          <a:stretch>
            <a:fillRect/>
          </a:stretch>
        </p:blipFill>
        <p:spPr>
          <a:xfrm>
            <a:off x="228600" y="1219200"/>
            <a:ext cx="1143000" cy="533400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5400" y="304800"/>
            <a:ext cx="7620000" cy="6324600"/>
          </a:xfrm>
        </p:spPr>
        <p:style>
          <a:lnRef idx="2">
            <a:schemeClr val="accent4"/>
          </a:lnRef>
          <a:fillRef idx="1">
            <a:schemeClr val="lt1"/>
          </a:fillRef>
          <a:effectRef idx="0">
            <a:schemeClr val="accent4"/>
          </a:effectRef>
          <a:fontRef idx="minor">
            <a:schemeClr val="dk1"/>
          </a:fontRef>
        </p:style>
        <p:txBody>
          <a:bodyPr>
            <a:normAutofit/>
          </a:bodyPr>
          <a:lstStyle/>
          <a:p>
            <a:pPr algn="just"/>
            <a:r>
              <a:rPr lang="en-US" sz="2400" dirty="0" smtClean="0">
                <a:solidFill>
                  <a:srgbClr val="FF0000"/>
                </a:solidFill>
                <a:latin typeface="Times New Roman" pitchFamily="18" charset="0"/>
                <a:cs typeface="Times New Roman" pitchFamily="18" charset="0"/>
              </a:rPr>
              <a:t>Lack of Venture Capital</a:t>
            </a:r>
            <a:r>
              <a:rPr lang="en-US" sz="2400" dirty="0" smtClean="0">
                <a:latin typeface="Times New Roman" pitchFamily="18" charset="0"/>
                <a:cs typeface="Times New Roman" pitchFamily="18" charset="0"/>
              </a:rPr>
              <a:t>: There is general lack of venture capital for start-ups who want to experiment with new ideas.</a:t>
            </a:r>
          </a:p>
          <a:p>
            <a:pPr algn="just"/>
            <a:r>
              <a:rPr lang="en-US" sz="2400" dirty="0" smtClean="0">
                <a:solidFill>
                  <a:srgbClr val="FF0000"/>
                </a:solidFill>
                <a:latin typeface="Times New Roman" pitchFamily="18" charset="0"/>
                <a:cs typeface="Times New Roman" pitchFamily="18" charset="0"/>
              </a:rPr>
              <a:t>Corruption in the System</a:t>
            </a:r>
            <a:r>
              <a:rPr lang="en-US" sz="2400" dirty="0" smtClean="0">
                <a:latin typeface="Times New Roman" pitchFamily="18" charset="0"/>
                <a:cs typeface="Times New Roman" pitchFamily="18" charset="0"/>
              </a:rPr>
              <a:t>: “there are five basic reasons for corruption in India. </a:t>
            </a:r>
          </a:p>
          <a:p>
            <a:pPr algn="just">
              <a:buNone/>
            </a:pPr>
            <a:r>
              <a:rPr lang="en-US" sz="2400" dirty="0" smtClean="0">
                <a:latin typeface="Times New Roman" pitchFamily="18" charset="0"/>
                <a:cs typeface="Times New Roman" pitchFamily="18" charset="0"/>
              </a:rPr>
              <a:t>(1) scarcity of goods and services; </a:t>
            </a:r>
          </a:p>
          <a:p>
            <a:pPr algn="just">
              <a:buNone/>
            </a:pPr>
            <a:r>
              <a:rPr lang="en-US" sz="2400" dirty="0" smtClean="0">
                <a:latin typeface="Times New Roman" pitchFamily="18" charset="0"/>
                <a:cs typeface="Times New Roman" pitchFamily="18" charset="0"/>
              </a:rPr>
              <a:t>(2) red tape and complicated rules and procedures; </a:t>
            </a:r>
          </a:p>
          <a:p>
            <a:pPr algn="just">
              <a:buNone/>
            </a:pPr>
            <a:r>
              <a:rPr lang="en-US" sz="2400" dirty="0" smtClean="0">
                <a:latin typeface="Times New Roman" pitchFamily="18" charset="0"/>
                <a:cs typeface="Times New Roman" pitchFamily="18" charset="0"/>
              </a:rPr>
              <a:t>(3) lack of transparency in decision-making; </a:t>
            </a:r>
          </a:p>
          <a:p>
            <a:pPr algn="just">
              <a:buNone/>
            </a:pPr>
            <a:r>
              <a:rPr lang="en-US" sz="2400" dirty="0" smtClean="0">
                <a:latin typeface="Times New Roman" pitchFamily="18" charset="0"/>
                <a:cs typeface="Times New Roman" pitchFamily="18" charset="0"/>
              </a:rPr>
              <a:t>(4) legal cushions of safety for the corrupt under the “healthy” principle that everyone is innocent till proved guilty; and </a:t>
            </a:r>
          </a:p>
          <a:p>
            <a:pPr algn="just">
              <a:buNone/>
            </a:pPr>
            <a:r>
              <a:rPr lang="en-US" sz="2400" dirty="0" smtClean="0">
                <a:latin typeface="Times New Roman" pitchFamily="18" charset="0"/>
                <a:cs typeface="Times New Roman" pitchFamily="18" charset="0"/>
              </a:rPr>
              <a:t>(5) tribalism among the corrupt who protect each other.”</a:t>
            </a:r>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6BD02F1-3B5D-4C47-93DA-B84D756D9497}" type="slidenum">
              <a:rPr lang="en-US" smtClean="0"/>
              <a:pPr/>
              <a:t>32</a:t>
            </a:fld>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304800"/>
            <a:ext cx="7467600" cy="6172200"/>
          </a:xfrm>
        </p:spPr>
        <p:style>
          <a:lnRef idx="2">
            <a:schemeClr val="accent4"/>
          </a:lnRef>
          <a:fillRef idx="1">
            <a:schemeClr val="lt1"/>
          </a:fillRef>
          <a:effectRef idx="0">
            <a:schemeClr val="accent4"/>
          </a:effectRef>
          <a:fontRef idx="minor">
            <a:schemeClr val="dk1"/>
          </a:fontRef>
        </p:style>
        <p:txBody>
          <a:bodyPr>
            <a:normAutofit/>
          </a:bodyPr>
          <a:lstStyle/>
          <a:p>
            <a:pPr marL="215900" indent="-215900">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lang="en-IN" sz="2800" dirty="0" smtClean="0">
                <a:solidFill>
                  <a:srgbClr val="000000"/>
                </a:solidFill>
                <a:latin typeface="Times New Roman" pitchFamily="16" charset="0"/>
              </a:rPr>
              <a:t>    Employees aren't empowered to innovate. </a:t>
            </a:r>
          </a:p>
          <a:p>
            <a:pPr marL="215900" indent="-215900">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lang="en-IN" sz="2800" dirty="0" smtClean="0">
                <a:solidFill>
                  <a:srgbClr val="000000"/>
                </a:solidFill>
                <a:latin typeface="Times New Roman" pitchFamily="16" charset="0"/>
              </a:rPr>
              <a:t>    Employees aren't motivated to innovate. </a:t>
            </a:r>
          </a:p>
          <a:p>
            <a:pPr marL="215900" indent="-215900">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lang="en-IN" sz="2800" dirty="0" smtClean="0">
                <a:solidFill>
                  <a:srgbClr val="000000"/>
                </a:solidFill>
                <a:latin typeface="Times New Roman" pitchFamily="16" charset="0"/>
              </a:rPr>
              <a:t>    You're missing an innovation strategy. </a:t>
            </a:r>
          </a:p>
          <a:p>
            <a:pPr marL="215900" indent="-215900">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lang="en-IN" sz="2800" dirty="0" smtClean="0">
                <a:solidFill>
                  <a:srgbClr val="000000"/>
                </a:solidFill>
                <a:latin typeface="Times New Roman" pitchFamily="16" charset="0"/>
              </a:rPr>
              <a:t>    Innovation is centralized to one functional    group. </a:t>
            </a:r>
          </a:p>
          <a:p>
            <a:pPr marL="215900" indent="-215900">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lang="en-IN" sz="2800" dirty="0" smtClean="0">
                <a:solidFill>
                  <a:srgbClr val="000000"/>
                </a:solidFill>
                <a:latin typeface="Times New Roman" pitchFamily="16" charset="0"/>
              </a:rPr>
              <a:t>    Lack of collaboration. </a:t>
            </a:r>
          </a:p>
          <a:p>
            <a:pPr marL="215900" indent="-215900">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lang="en-IN" sz="2800" dirty="0" smtClean="0">
                <a:solidFill>
                  <a:srgbClr val="000000"/>
                </a:solidFill>
                <a:latin typeface="Times New Roman" pitchFamily="16" charset="0"/>
              </a:rPr>
              <a:t>    Lack of diversity. </a:t>
            </a:r>
          </a:p>
          <a:p>
            <a:pPr marL="215900" indent="-215900">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lang="en-IN" sz="2800" dirty="0" smtClean="0">
                <a:solidFill>
                  <a:srgbClr val="000000"/>
                </a:solidFill>
                <a:latin typeface="Times New Roman" pitchFamily="16" charset="0"/>
              </a:rPr>
              <a:t>    Current product offerings are successful. </a:t>
            </a:r>
          </a:p>
          <a:p>
            <a:pPr marL="215900" indent="-215900">
              <a:buSzPct val="4500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pPr>
            <a:r>
              <a:rPr lang="en-IN" sz="2800" dirty="0" smtClean="0">
                <a:solidFill>
                  <a:srgbClr val="000000"/>
                </a:solidFill>
                <a:latin typeface="Times New Roman" pitchFamily="16" charset="0"/>
              </a:rPr>
              <a:t>    Missed connections with customers.</a:t>
            </a:r>
          </a:p>
          <a:p>
            <a:endParaRPr lang="en-US" dirty="0"/>
          </a:p>
        </p:txBody>
      </p:sp>
      <p:sp>
        <p:nvSpPr>
          <p:cNvPr id="4" name="Slide Number Placeholder 3"/>
          <p:cNvSpPr>
            <a:spLocks noGrp="1"/>
          </p:cNvSpPr>
          <p:nvPr>
            <p:ph type="sldNum" sz="quarter" idx="12"/>
          </p:nvPr>
        </p:nvSpPr>
        <p:spPr/>
        <p:txBody>
          <a:bodyPr/>
          <a:lstStyle/>
          <a:p>
            <a:fld id="{76BD02F1-3B5D-4C47-93DA-B84D756D9497}" type="slidenum">
              <a:rPr lang="en-US" smtClean="0"/>
              <a:pPr/>
              <a:t>33</a:t>
            </a:fld>
            <a:endParaRPr lang="en-US"/>
          </a:p>
        </p:txBody>
      </p:sp>
      <p:pic>
        <p:nvPicPr>
          <p:cNvPr id="5" name="Picture 4" descr="output_yUEMmX.gif"/>
          <p:cNvPicPr>
            <a:picLocks noChangeAspect="1"/>
          </p:cNvPicPr>
          <p:nvPr/>
        </p:nvPicPr>
        <p:blipFill>
          <a:blip r:embed="rId2"/>
          <a:stretch>
            <a:fillRect/>
          </a:stretch>
        </p:blipFill>
        <p:spPr>
          <a:xfrm>
            <a:off x="152400" y="1295400"/>
            <a:ext cx="2286000" cy="4277541"/>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2" descr="C:\Documents and Settings\HARINADH_K\Desktop\TIFF\Slide1.JPG"/>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pic>
        <p:nvPicPr>
          <p:cNvPr id="125955" name="Picture 3"/>
          <p:cNvPicPr>
            <a:picLocks noChangeAspect="1"/>
          </p:cNvPicPr>
          <p:nvPr/>
        </p:nvPicPr>
        <p:blipFill>
          <a:blip r:embed="rId3"/>
          <a:srcRect/>
          <a:stretch>
            <a:fillRect/>
          </a:stretch>
        </p:blipFill>
        <p:spPr bwMode="auto">
          <a:xfrm>
            <a:off x="1497013" y="2063750"/>
            <a:ext cx="5986462" cy="3824288"/>
          </a:xfrm>
          <a:prstGeom prst="rect">
            <a:avLst/>
          </a:prstGeom>
          <a:noFill/>
          <a:ln w="9525">
            <a:noFill/>
            <a:miter lim="800000"/>
            <a:headEnd/>
            <a:tailEnd/>
          </a:ln>
        </p:spPr>
      </p:pic>
      <p:sp>
        <p:nvSpPr>
          <p:cNvPr id="2" name="Title 1"/>
          <p:cNvSpPr>
            <a:spLocks noGrp="1"/>
          </p:cNvSpPr>
          <p:nvPr>
            <p:ph type="ctrTitle"/>
          </p:nvPr>
        </p:nvSpPr>
        <p:spPr>
          <a:xfrm>
            <a:off x="685800" y="518160"/>
            <a:ext cx="7772400" cy="1470025"/>
          </a:xfrm>
        </p:spPr>
        <p:txBody>
          <a:bodyPr rtlCol="0">
            <a:normAutofit/>
          </a:bodyPr>
          <a:lstStyle/>
          <a:p>
            <a:pPr eaLnBrk="1" fontAlgn="auto" hangingPunct="1">
              <a:spcAft>
                <a:spcPts val="0"/>
              </a:spcAft>
              <a:defRPr/>
            </a:pPr>
            <a:r>
              <a:rPr lang="en-US" sz="66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Frugal Innovation</a:t>
            </a:r>
            <a:endParaRPr lang="en-US" sz="66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5" name="Slide Number Placeholder 4"/>
          <p:cNvSpPr>
            <a:spLocks noGrp="1"/>
          </p:cNvSpPr>
          <p:nvPr>
            <p:ph type="sldNum" sz="quarter" idx="12"/>
          </p:nvPr>
        </p:nvSpPr>
        <p:spPr/>
        <p:txBody>
          <a:bodyPr/>
          <a:lstStyle/>
          <a:p>
            <a:pPr>
              <a:defRPr/>
            </a:pPr>
            <a:fld id="{D368F4D1-3D7E-494D-AFFF-73F6AB6DD721}" type="slidenum">
              <a:rPr lang="en-US" smtClean="0"/>
              <a:pPr>
                <a:defRPr/>
              </a:pPr>
              <a:t>34</a:t>
            </a:fld>
            <a:endParaRPr lang="en-US" dirty="0"/>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2" descr="C:\Documents and Settings\HARINADH_K\Desktop\TIFF\Slide1.JPG"/>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126979" name="Title 1"/>
          <p:cNvSpPr>
            <a:spLocks noGrp="1"/>
          </p:cNvSpPr>
          <p:nvPr>
            <p:ph type="title"/>
          </p:nvPr>
        </p:nvSpPr>
        <p:spPr/>
        <p:txBody>
          <a:bodyPr/>
          <a:lstStyle/>
          <a:p>
            <a:pPr eaLnBrk="1" hangingPunct="1"/>
            <a:r>
              <a:rPr lang="en-US" sz="4800" b="1" smtClean="0">
                <a:solidFill>
                  <a:srgbClr val="C00000"/>
                </a:solidFill>
              </a:rPr>
              <a:t>Frugal Innovation</a:t>
            </a:r>
          </a:p>
        </p:txBody>
      </p:sp>
      <p:sp>
        <p:nvSpPr>
          <p:cNvPr id="3" name="Content Placeholder 2"/>
          <p:cNvSpPr>
            <a:spLocks noGrp="1"/>
          </p:cNvSpPr>
          <p:nvPr>
            <p:ph idx="1"/>
          </p:nvPr>
        </p:nvSpPr>
        <p:spPr>
          <a:xfrm>
            <a:off x="517525" y="1554163"/>
            <a:ext cx="7986713" cy="4525962"/>
          </a:xfrm>
        </p:spPr>
        <p:txBody>
          <a:bodyPr rtlCol="0">
            <a:normAutofit/>
          </a:bodyPr>
          <a:lstStyle/>
          <a:p>
            <a:pPr algn="just" eaLnBrk="1" fontAlgn="auto" hangingPunct="1">
              <a:spcAft>
                <a:spcPts val="0"/>
              </a:spcAft>
              <a:buFont typeface="Arial"/>
              <a:buChar char="•"/>
              <a:defRPr/>
            </a:pPr>
            <a:r>
              <a:rPr lang="en-US" dirty="0" smtClean="0"/>
              <a:t>Design to extreme affordability</a:t>
            </a:r>
          </a:p>
          <a:p>
            <a:pPr algn="just" eaLnBrk="1" fontAlgn="auto" hangingPunct="1">
              <a:spcAft>
                <a:spcPts val="0"/>
              </a:spcAft>
              <a:buFont typeface="Arial"/>
              <a:buChar char="•"/>
              <a:defRPr/>
            </a:pPr>
            <a:r>
              <a:rPr lang="en-US" dirty="0" smtClean="0"/>
              <a:t>Strategic thinking towards volume markets</a:t>
            </a:r>
          </a:p>
          <a:p>
            <a:pPr algn="just" eaLnBrk="1" fontAlgn="auto" hangingPunct="1">
              <a:spcAft>
                <a:spcPts val="0"/>
              </a:spcAft>
              <a:buFont typeface="Arial"/>
              <a:buChar char="•"/>
              <a:defRPr/>
            </a:pPr>
            <a:r>
              <a:rPr lang="en-US" dirty="0" smtClean="0"/>
              <a:t>Creativity and innovation towards extreme affordability</a:t>
            </a:r>
          </a:p>
          <a:p>
            <a:pPr algn="just" eaLnBrk="1" fontAlgn="auto" hangingPunct="1">
              <a:spcAft>
                <a:spcPts val="0"/>
              </a:spcAft>
              <a:buFont typeface="Arial"/>
              <a:buChar char="•"/>
              <a:defRPr/>
            </a:pPr>
            <a:r>
              <a:rPr lang="en-US" dirty="0" smtClean="0"/>
              <a:t>Design, engineer and produce for marginal markets</a:t>
            </a:r>
          </a:p>
          <a:p>
            <a:pPr algn="just" eaLnBrk="1" fontAlgn="auto" hangingPunct="1">
              <a:spcAft>
                <a:spcPts val="0"/>
              </a:spcAft>
              <a:buFont typeface="Arial"/>
              <a:buChar char="•"/>
              <a:defRPr/>
            </a:pPr>
            <a:r>
              <a:rPr lang="en-US" dirty="0" smtClean="0"/>
              <a:t>Translating and innovating a high margin brand for low margin markets</a:t>
            </a:r>
          </a:p>
          <a:p>
            <a:pPr algn="just" eaLnBrk="1" fontAlgn="auto" hangingPunct="1">
              <a:spcAft>
                <a:spcPts val="0"/>
              </a:spcAft>
              <a:buFont typeface="Arial"/>
              <a:buChar char="•"/>
              <a:defRPr/>
            </a:pPr>
            <a:r>
              <a:rPr lang="en-US" dirty="0" smtClean="0"/>
              <a:t>Creating and innovating towards branded and quality products for marginal markets</a:t>
            </a:r>
          </a:p>
          <a:p>
            <a:pPr algn="just" eaLnBrk="1" fontAlgn="auto" hangingPunct="1">
              <a:spcAft>
                <a:spcPts val="0"/>
              </a:spcAft>
              <a:buFont typeface="Arial"/>
              <a:buChar char="•"/>
              <a:defRPr/>
            </a:pPr>
            <a:endParaRPr lang="en-US" dirty="0"/>
          </a:p>
        </p:txBody>
      </p:sp>
      <p:sp>
        <p:nvSpPr>
          <p:cNvPr id="5" name="Slide Number Placeholder 4"/>
          <p:cNvSpPr>
            <a:spLocks noGrp="1"/>
          </p:cNvSpPr>
          <p:nvPr>
            <p:ph type="sldNum" sz="quarter" idx="12"/>
          </p:nvPr>
        </p:nvSpPr>
        <p:spPr/>
        <p:txBody>
          <a:bodyPr/>
          <a:lstStyle/>
          <a:p>
            <a:pPr>
              <a:defRPr/>
            </a:pPr>
            <a:fld id="{F78BF8FA-3EA2-4022-A031-F5A0E3FB7FEF}" type="slidenum">
              <a:rPr lang="en-US" smtClean="0"/>
              <a:pPr>
                <a:defRPr/>
              </a:pPr>
              <a:t>35</a:t>
            </a:fld>
            <a:endParaRPr lang="en-US" dirty="0"/>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2" descr="C:\Documents and Settings\HARINADH_K\Desktop\TIFF\Slide1.JPG"/>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pic>
        <p:nvPicPr>
          <p:cNvPr id="129027" name="Picture 3"/>
          <p:cNvPicPr>
            <a:picLocks noChangeAspect="1"/>
          </p:cNvPicPr>
          <p:nvPr/>
        </p:nvPicPr>
        <p:blipFill>
          <a:blip r:embed="rId3"/>
          <a:srcRect/>
          <a:stretch>
            <a:fillRect/>
          </a:stretch>
        </p:blipFill>
        <p:spPr bwMode="auto">
          <a:xfrm>
            <a:off x="244475" y="212725"/>
            <a:ext cx="4225925" cy="3124200"/>
          </a:xfrm>
          <a:prstGeom prst="rect">
            <a:avLst/>
          </a:prstGeom>
          <a:noFill/>
          <a:ln w="9525">
            <a:noFill/>
            <a:miter lim="800000"/>
            <a:headEnd/>
            <a:tailEnd/>
          </a:ln>
        </p:spPr>
      </p:pic>
      <p:pic>
        <p:nvPicPr>
          <p:cNvPr id="129028" name="Picture 3"/>
          <p:cNvPicPr>
            <a:picLocks noChangeAspect="1"/>
          </p:cNvPicPr>
          <p:nvPr/>
        </p:nvPicPr>
        <p:blipFill>
          <a:blip r:embed="rId4"/>
          <a:srcRect/>
          <a:stretch>
            <a:fillRect/>
          </a:stretch>
        </p:blipFill>
        <p:spPr bwMode="auto">
          <a:xfrm>
            <a:off x="4632325" y="212725"/>
            <a:ext cx="4222750" cy="3124200"/>
          </a:xfrm>
          <a:prstGeom prst="rect">
            <a:avLst/>
          </a:prstGeom>
          <a:noFill/>
          <a:ln w="9525">
            <a:noFill/>
            <a:miter lim="800000"/>
            <a:headEnd/>
            <a:tailEnd/>
          </a:ln>
        </p:spPr>
      </p:pic>
      <p:pic>
        <p:nvPicPr>
          <p:cNvPr id="129029" name="Picture 3"/>
          <p:cNvPicPr>
            <a:picLocks noChangeAspect="1"/>
          </p:cNvPicPr>
          <p:nvPr/>
        </p:nvPicPr>
        <p:blipFill>
          <a:blip r:embed="rId5"/>
          <a:srcRect/>
          <a:stretch>
            <a:fillRect/>
          </a:stretch>
        </p:blipFill>
        <p:spPr bwMode="auto">
          <a:xfrm>
            <a:off x="354013" y="3352800"/>
            <a:ext cx="4116387" cy="3078163"/>
          </a:xfrm>
          <a:prstGeom prst="rect">
            <a:avLst/>
          </a:prstGeom>
          <a:noFill/>
          <a:ln w="9525">
            <a:noFill/>
            <a:miter lim="800000"/>
            <a:headEnd/>
            <a:tailEnd/>
          </a:ln>
        </p:spPr>
      </p:pic>
      <p:pic>
        <p:nvPicPr>
          <p:cNvPr id="129030" name="Picture 3"/>
          <p:cNvPicPr>
            <a:picLocks noChangeAspect="1"/>
          </p:cNvPicPr>
          <p:nvPr/>
        </p:nvPicPr>
        <p:blipFill>
          <a:blip r:embed="rId6"/>
          <a:srcRect/>
          <a:stretch>
            <a:fillRect/>
          </a:stretch>
        </p:blipFill>
        <p:spPr bwMode="auto">
          <a:xfrm>
            <a:off x="4762500" y="3429000"/>
            <a:ext cx="4000500" cy="2995613"/>
          </a:xfrm>
          <a:prstGeom prst="rect">
            <a:avLst/>
          </a:prstGeom>
          <a:noFill/>
          <a:ln w="9525">
            <a:noFill/>
            <a:miter lim="800000"/>
            <a:headEnd/>
            <a:tailEnd/>
          </a:ln>
        </p:spPr>
      </p:pic>
      <p:sp>
        <p:nvSpPr>
          <p:cNvPr id="7" name="Slide Number Placeholder 6"/>
          <p:cNvSpPr>
            <a:spLocks noGrp="1"/>
          </p:cNvSpPr>
          <p:nvPr>
            <p:ph type="sldNum" sz="quarter" idx="12"/>
          </p:nvPr>
        </p:nvSpPr>
        <p:spPr/>
        <p:txBody>
          <a:bodyPr/>
          <a:lstStyle/>
          <a:p>
            <a:pPr>
              <a:defRPr/>
            </a:pPr>
            <a:fld id="{988DDE66-C831-479D-8733-CA3B0785FE43}" type="slidenum">
              <a:rPr lang="en-US" smtClean="0"/>
              <a:pPr>
                <a:defRPr/>
              </a:pPr>
              <a:t>36</a:t>
            </a:fld>
            <a:endParaRPr lang="en-US" dirty="0"/>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descr="C:\Documents and Settings\HARINADH_K\Desktop\TIFF\Slide1.JPG"/>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pic>
        <p:nvPicPr>
          <p:cNvPr id="130051" name="Picture 3"/>
          <p:cNvPicPr>
            <a:picLocks noChangeAspect="1"/>
          </p:cNvPicPr>
          <p:nvPr/>
        </p:nvPicPr>
        <p:blipFill>
          <a:blip r:embed="rId3"/>
          <a:srcRect/>
          <a:stretch>
            <a:fillRect/>
          </a:stretch>
        </p:blipFill>
        <p:spPr bwMode="auto">
          <a:xfrm>
            <a:off x="411163" y="292100"/>
            <a:ext cx="4254500" cy="3136900"/>
          </a:xfrm>
          <a:prstGeom prst="rect">
            <a:avLst/>
          </a:prstGeom>
          <a:noFill/>
          <a:ln w="9525">
            <a:noFill/>
            <a:miter lim="800000"/>
            <a:headEnd/>
            <a:tailEnd/>
          </a:ln>
        </p:spPr>
      </p:pic>
      <p:pic>
        <p:nvPicPr>
          <p:cNvPr id="130052" name="Picture 3"/>
          <p:cNvPicPr>
            <a:picLocks noChangeAspect="1"/>
          </p:cNvPicPr>
          <p:nvPr/>
        </p:nvPicPr>
        <p:blipFill>
          <a:blip r:embed="rId4"/>
          <a:srcRect r="15436"/>
          <a:stretch>
            <a:fillRect/>
          </a:stretch>
        </p:blipFill>
        <p:spPr bwMode="auto">
          <a:xfrm>
            <a:off x="4838700" y="292100"/>
            <a:ext cx="3954463" cy="3136900"/>
          </a:xfrm>
          <a:prstGeom prst="rect">
            <a:avLst/>
          </a:prstGeom>
          <a:noFill/>
          <a:ln w="9525">
            <a:noFill/>
            <a:miter lim="800000"/>
            <a:headEnd/>
            <a:tailEnd/>
          </a:ln>
        </p:spPr>
      </p:pic>
      <p:pic>
        <p:nvPicPr>
          <p:cNvPr id="130053" name="Picture 3"/>
          <p:cNvPicPr>
            <a:picLocks noChangeAspect="1"/>
          </p:cNvPicPr>
          <p:nvPr/>
        </p:nvPicPr>
        <p:blipFill>
          <a:blip r:embed="rId5"/>
          <a:srcRect/>
          <a:stretch>
            <a:fillRect/>
          </a:stretch>
        </p:blipFill>
        <p:spPr bwMode="auto">
          <a:xfrm>
            <a:off x="339725" y="3494088"/>
            <a:ext cx="4371975" cy="2916237"/>
          </a:xfrm>
          <a:prstGeom prst="rect">
            <a:avLst/>
          </a:prstGeom>
          <a:noFill/>
          <a:ln w="9525">
            <a:noFill/>
            <a:miter lim="800000"/>
            <a:headEnd/>
            <a:tailEnd/>
          </a:ln>
        </p:spPr>
      </p:pic>
      <p:pic>
        <p:nvPicPr>
          <p:cNvPr id="130054" name="Picture 3"/>
          <p:cNvPicPr>
            <a:picLocks noChangeAspect="1"/>
          </p:cNvPicPr>
          <p:nvPr/>
        </p:nvPicPr>
        <p:blipFill>
          <a:blip r:embed="rId6"/>
          <a:srcRect/>
          <a:stretch>
            <a:fillRect/>
          </a:stretch>
        </p:blipFill>
        <p:spPr bwMode="auto">
          <a:xfrm>
            <a:off x="4968875" y="3498850"/>
            <a:ext cx="3763963" cy="2911475"/>
          </a:xfrm>
          <a:prstGeom prst="rect">
            <a:avLst/>
          </a:prstGeom>
          <a:noFill/>
          <a:ln w="9525">
            <a:noFill/>
            <a:miter lim="800000"/>
            <a:headEnd/>
            <a:tailEnd/>
          </a:ln>
        </p:spPr>
      </p:pic>
      <p:sp>
        <p:nvSpPr>
          <p:cNvPr id="7" name="Slide Number Placeholder 6"/>
          <p:cNvSpPr>
            <a:spLocks noGrp="1"/>
          </p:cNvSpPr>
          <p:nvPr>
            <p:ph type="sldNum" sz="quarter" idx="12"/>
          </p:nvPr>
        </p:nvSpPr>
        <p:spPr/>
        <p:txBody>
          <a:bodyPr/>
          <a:lstStyle/>
          <a:p>
            <a:pPr>
              <a:defRPr/>
            </a:pPr>
            <a:fld id="{B6F39A26-15AB-4ED2-A6F9-0E2BF75C69CA}" type="slidenum">
              <a:rPr lang="en-US" smtClean="0"/>
              <a:pPr>
                <a:defRPr/>
              </a:pPr>
              <a:t>37</a:t>
            </a:fld>
            <a:endParaRPr lang="en-US" dirty="0"/>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2" descr="C:\Documents and Settings\HARINADH_K\Desktop\TIFF\Slide1.JPG"/>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131075" name="Title 1"/>
          <p:cNvSpPr>
            <a:spLocks noGrp="1"/>
          </p:cNvSpPr>
          <p:nvPr>
            <p:ph type="title"/>
          </p:nvPr>
        </p:nvSpPr>
        <p:spPr/>
        <p:txBody>
          <a:bodyPr/>
          <a:lstStyle/>
          <a:p>
            <a:pPr eaLnBrk="1" hangingPunct="1"/>
            <a:r>
              <a:rPr lang="en-US" b="1" smtClean="0">
                <a:solidFill>
                  <a:srgbClr val="C00000"/>
                </a:solidFill>
              </a:rPr>
              <a:t>Electric Tricycle</a:t>
            </a:r>
          </a:p>
        </p:txBody>
      </p:sp>
      <p:pic>
        <p:nvPicPr>
          <p:cNvPr id="131076" name="Picture 3"/>
          <p:cNvPicPr>
            <a:picLocks noChangeAspect="1"/>
          </p:cNvPicPr>
          <p:nvPr/>
        </p:nvPicPr>
        <p:blipFill>
          <a:blip r:embed="rId3"/>
          <a:srcRect/>
          <a:stretch>
            <a:fillRect/>
          </a:stretch>
        </p:blipFill>
        <p:spPr bwMode="auto">
          <a:xfrm>
            <a:off x="457200" y="1231900"/>
            <a:ext cx="7954963" cy="4879975"/>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pPr>
              <a:defRPr/>
            </a:pPr>
            <a:fld id="{140E86C5-72E3-4CC9-BDA6-57B4852AE539}" type="slidenum">
              <a:rPr lang="en-US" smtClean="0"/>
              <a:pPr>
                <a:defRPr/>
              </a:pPr>
              <a:t>38</a:t>
            </a:fld>
            <a:endParaRPr lang="en-US" dirty="0"/>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descr="C:\Documents and Settings\HARINADH_K\Desktop\TIFF\Slide1.JPG"/>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132099" name="Title 1"/>
          <p:cNvSpPr>
            <a:spLocks noGrp="1"/>
          </p:cNvSpPr>
          <p:nvPr>
            <p:ph type="title"/>
          </p:nvPr>
        </p:nvSpPr>
        <p:spPr>
          <a:xfrm>
            <a:off x="468313" y="168275"/>
            <a:ext cx="8229600" cy="746125"/>
          </a:xfrm>
        </p:spPr>
        <p:txBody>
          <a:bodyPr>
            <a:normAutofit fontScale="90000"/>
          </a:bodyPr>
          <a:lstStyle/>
          <a:p>
            <a:pPr eaLnBrk="1" hangingPunct="1"/>
            <a:r>
              <a:rPr lang="en-US" sz="4000" b="1" dirty="0" smtClean="0">
                <a:solidFill>
                  <a:srgbClr val="C00000"/>
                </a:solidFill>
              </a:rPr>
              <a:t>Example :Service Sector-Microfinance</a:t>
            </a:r>
          </a:p>
        </p:txBody>
      </p:sp>
      <p:sp>
        <p:nvSpPr>
          <p:cNvPr id="3" name="Content Placeholder 2"/>
          <p:cNvSpPr>
            <a:spLocks noGrp="1"/>
          </p:cNvSpPr>
          <p:nvPr>
            <p:ph idx="1"/>
          </p:nvPr>
        </p:nvSpPr>
        <p:spPr>
          <a:xfrm>
            <a:off x="468313" y="1052513"/>
            <a:ext cx="8229600" cy="1181100"/>
          </a:xfrm>
        </p:spPr>
        <p:txBody>
          <a:bodyPr rtlCol="0">
            <a:normAutofit/>
          </a:bodyPr>
          <a:lstStyle/>
          <a:p>
            <a:pPr algn="just" eaLnBrk="1" fontAlgn="auto" hangingPunct="1">
              <a:spcAft>
                <a:spcPts val="0"/>
              </a:spcAft>
              <a:buFont typeface="Arial"/>
              <a:buChar char="•"/>
              <a:defRPr/>
            </a:pPr>
            <a:r>
              <a:rPr lang="en-US" altLang="da-DK" dirty="0"/>
              <a:t>Microfinance is the </a:t>
            </a:r>
            <a:r>
              <a:rPr lang="en-US" altLang="da-DK" dirty="0" smtClean="0"/>
              <a:t>offer </a:t>
            </a:r>
            <a:r>
              <a:rPr lang="en-US" altLang="da-DK" dirty="0"/>
              <a:t>of fina</a:t>
            </a:r>
            <a:r>
              <a:rPr lang="en-US" altLang="da-DK" b="1" dirty="0"/>
              <a:t>n</a:t>
            </a:r>
            <a:r>
              <a:rPr lang="en-US" altLang="da-DK" dirty="0"/>
              <a:t>cial &amp; non-financial services to people </a:t>
            </a:r>
            <a:r>
              <a:rPr lang="en-US" altLang="da-DK" b="1" dirty="0"/>
              <a:t>excluded</a:t>
            </a:r>
            <a:r>
              <a:rPr lang="en-US" altLang="da-DK" dirty="0"/>
              <a:t> from the traditional banking </a:t>
            </a:r>
            <a:r>
              <a:rPr lang="en-US" altLang="da-DK" dirty="0" smtClean="0"/>
              <a:t>system. The </a:t>
            </a:r>
            <a:r>
              <a:rPr lang="en-US" altLang="da-DK" dirty="0"/>
              <a:t>services are </a:t>
            </a:r>
            <a:r>
              <a:rPr lang="en-US" altLang="da-DK" b="1" dirty="0"/>
              <a:t>adapted</a:t>
            </a:r>
            <a:r>
              <a:rPr lang="en-US" altLang="da-DK" dirty="0"/>
              <a:t> to the needs of the target </a:t>
            </a:r>
            <a:r>
              <a:rPr lang="en-US" altLang="da-DK" dirty="0" smtClean="0"/>
              <a:t>populations.</a:t>
            </a:r>
          </a:p>
          <a:p>
            <a:pPr eaLnBrk="1" fontAlgn="auto" hangingPunct="1">
              <a:spcAft>
                <a:spcPts val="0"/>
              </a:spcAft>
              <a:buFont typeface="Arial"/>
              <a:buChar char="•"/>
              <a:defRPr/>
            </a:pPr>
            <a:endParaRPr lang="en-US" altLang="da-DK" dirty="0" smtClean="0"/>
          </a:p>
          <a:p>
            <a:pPr eaLnBrk="1" fontAlgn="auto" hangingPunct="1">
              <a:spcAft>
                <a:spcPts val="0"/>
              </a:spcAft>
              <a:buFont typeface="Arial"/>
              <a:buChar char="•"/>
              <a:defRPr/>
            </a:pPr>
            <a:endParaRPr lang="en-US" altLang="da-DK" dirty="0" smtClean="0"/>
          </a:p>
          <a:p>
            <a:pPr eaLnBrk="1" fontAlgn="auto" hangingPunct="1">
              <a:spcAft>
                <a:spcPts val="0"/>
              </a:spcAft>
              <a:buFont typeface="Arial"/>
              <a:buChar char="•"/>
              <a:defRPr/>
            </a:pPr>
            <a:endParaRPr lang="fr-FR" altLang="da-DK" dirty="0"/>
          </a:p>
          <a:p>
            <a:pPr eaLnBrk="1" fontAlgn="auto" hangingPunct="1">
              <a:spcAft>
                <a:spcPts val="0"/>
              </a:spcAft>
              <a:buFont typeface="Arial"/>
              <a:buChar char="•"/>
              <a:defRPr/>
            </a:pPr>
            <a:endParaRPr lang="en-US" dirty="0"/>
          </a:p>
        </p:txBody>
      </p:sp>
      <p:sp>
        <p:nvSpPr>
          <p:cNvPr id="4" name="Text Box 4"/>
          <p:cNvSpPr txBox="1">
            <a:spLocks noChangeArrowheads="1"/>
          </p:cNvSpPr>
          <p:nvPr/>
        </p:nvSpPr>
        <p:spPr bwMode="auto">
          <a:xfrm>
            <a:off x="4645025" y="2306638"/>
            <a:ext cx="3816350" cy="514350"/>
          </a:xfrm>
          <a:prstGeom prst="rect">
            <a:avLst/>
          </a:prstGeom>
          <a:noFill/>
          <a:ln w="57150" cmpd="thinThick">
            <a:solidFill>
              <a:srgbClr val="3399FF"/>
            </a:solidFill>
            <a:miter lim="800000"/>
            <a:headEnd/>
            <a:tailEnd/>
          </a:ln>
        </p:spPr>
        <p:txBody>
          <a:bodyPr>
            <a:spAutoFit/>
          </a:bodyPr>
          <a:lstStyle/>
          <a:p>
            <a:r>
              <a:rPr lang="fr-FR" altLang="da-DK" sz="2400" b="1">
                <a:latin typeface="Calibri" pitchFamily="34" charset="0"/>
              </a:rPr>
              <a:t>FINANCE </a:t>
            </a:r>
            <a:endParaRPr lang="fr-FR" altLang="da-DK">
              <a:latin typeface="Calibri" pitchFamily="34" charset="0"/>
            </a:endParaRPr>
          </a:p>
        </p:txBody>
      </p:sp>
      <p:sp>
        <p:nvSpPr>
          <p:cNvPr id="5" name="Text Box 5"/>
          <p:cNvSpPr txBox="1">
            <a:spLocks noChangeArrowheads="1"/>
          </p:cNvSpPr>
          <p:nvPr/>
        </p:nvSpPr>
        <p:spPr bwMode="auto">
          <a:xfrm>
            <a:off x="1476375" y="2306638"/>
            <a:ext cx="1584325" cy="514350"/>
          </a:xfrm>
          <a:prstGeom prst="rect">
            <a:avLst/>
          </a:prstGeom>
          <a:noFill/>
          <a:ln w="57150" cmpd="thinThick">
            <a:solidFill>
              <a:srgbClr val="3399FF"/>
            </a:solidFill>
            <a:miter lim="800000"/>
            <a:headEnd/>
            <a:tailEnd/>
          </a:ln>
        </p:spPr>
        <p:txBody>
          <a:bodyPr>
            <a:spAutoFit/>
          </a:bodyPr>
          <a:lstStyle/>
          <a:p>
            <a:r>
              <a:rPr lang="fr-FR" altLang="da-DK" sz="2400" b="1">
                <a:latin typeface="Calibri" pitchFamily="34" charset="0"/>
              </a:rPr>
              <a:t>MICRO</a:t>
            </a:r>
          </a:p>
        </p:txBody>
      </p:sp>
      <p:sp>
        <p:nvSpPr>
          <p:cNvPr id="6" name="Line 6"/>
          <p:cNvSpPr>
            <a:spLocks noChangeShapeType="1"/>
          </p:cNvSpPr>
          <p:nvPr/>
        </p:nvSpPr>
        <p:spPr bwMode="auto">
          <a:xfrm>
            <a:off x="2268538" y="2954338"/>
            <a:ext cx="0" cy="503237"/>
          </a:xfrm>
          <a:prstGeom prst="line">
            <a:avLst/>
          </a:prstGeom>
          <a:noFill/>
          <a:ln w="57150">
            <a:solidFill>
              <a:schemeClr val="tx1"/>
            </a:solidFill>
            <a:round/>
            <a:headEnd/>
            <a:tailEnd type="triangle" w="med" len="med"/>
          </a:ln>
        </p:spPr>
        <p:txBody>
          <a:bodyPr/>
          <a:lstStyle/>
          <a:p>
            <a:endParaRPr lang="en-US"/>
          </a:p>
        </p:txBody>
      </p:sp>
      <p:sp>
        <p:nvSpPr>
          <p:cNvPr id="7" name="Line 7"/>
          <p:cNvSpPr>
            <a:spLocks noChangeShapeType="1"/>
          </p:cNvSpPr>
          <p:nvPr/>
        </p:nvSpPr>
        <p:spPr bwMode="auto">
          <a:xfrm>
            <a:off x="6445250" y="2954338"/>
            <a:ext cx="0" cy="503237"/>
          </a:xfrm>
          <a:prstGeom prst="line">
            <a:avLst/>
          </a:prstGeom>
          <a:noFill/>
          <a:ln w="57150">
            <a:solidFill>
              <a:schemeClr val="tx1"/>
            </a:solidFill>
            <a:round/>
            <a:headEnd/>
            <a:tailEnd type="triangle" w="med" len="med"/>
          </a:ln>
        </p:spPr>
        <p:txBody>
          <a:bodyPr/>
          <a:lstStyle/>
          <a:p>
            <a:endParaRPr lang="en-US"/>
          </a:p>
        </p:txBody>
      </p:sp>
      <p:sp>
        <p:nvSpPr>
          <p:cNvPr id="8" name="Text Box 8"/>
          <p:cNvSpPr txBox="1">
            <a:spLocks noChangeArrowheads="1"/>
          </p:cNvSpPr>
          <p:nvPr/>
        </p:nvSpPr>
        <p:spPr bwMode="auto">
          <a:xfrm>
            <a:off x="396875" y="3602038"/>
            <a:ext cx="3527425" cy="1322387"/>
          </a:xfrm>
          <a:prstGeom prst="rect">
            <a:avLst/>
          </a:prstGeom>
          <a:noFill/>
          <a:ln w="28575">
            <a:solidFill>
              <a:srgbClr val="3399FF"/>
            </a:solidFill>
            <a:miter lim="800000"/>
            <a:headEnd/>
            <a:tailEnd/>
          </a:ln>
        </p:spPr>
        <p:txBody>
          <a:bodyPr>
            <a:spAutoFit/>
          </a:bodyPr>
          <a:lstStyle/>
          <a:p>
            <a:pPr>
              <a:buFontTx/>
              <a:buChar char="•"/>
            </a:pPr>
            <a:r>
              <a:rPr lang="fr-FR" altLang="da-DK" sz="2000">
                <a:latin typeface="Calibri" pitchFamily="34" charset="0"/>
              </a:rPr>
              <a:t> Micro-entrepreneurs</a:t>
            </a:r>
          </a:p>
          <a:p>
            <a:pPr>
              <a:buFontTx/>
              <a:buChar char="•"/>
            </a:pPr>
            <a:r>
              <a:rPr lang="fr-FR" altLang="da-DK" sz="2000">
                <a:latin typeface="Calibri" pitchFamily="34" charset="0"/>
              </a:rPr>
              <a:t> Self-employed </a:t>
            </a:r>
          </a:p>
          <a:p>
            <a:pPr>
              <a:buFontTx/>
              <a:buChar char="•"/>
            </a:pPr>
            <a:r>
              <a:rPr lang="fr-FR" altLang="da-DK" sz="2000">
                <a:latin typeface="Calibri" pitchFamily="34" charset="0"/>
              </a:rPr>
              <a:t> Low income populations</a:t>
            </a:r>
          </a:p>
          <a:p>
            <a:pPr>
              <a:buFontTx/>
              <a:buChar char="•"/>
            </a:pPr>
            <a:r>
              <a:rPr lang="fr-FR" altLang="da-DK" sz="2000">
                <a:latin typeface="Calibri" pitchFamily="34" charset="0"/>
              </a:rPr>
              <a:t> Excluded populations</a:t>
            </a:r>
          </a:p>
        </p:txBody>
      </p:sp>
      <p:sp>
        <p:nvSpPr>
          <p:cNvPr id="9" name="Text Box 9"/>
          <p:cNvSpPr txBox="1">
            <a:spLocks noChangeArrowheads="1"/>
          </p:cNvSpPr>
          <p:nvPr/>
        </p:nvSpPr>
        <p:spPr bwMode="auto">
          <a:xfrm>
            <a:off x="4573588" y="3602038"/>
            <a:ext cx="3886200" cy="1322387"/>
          </a:xfrm>
          <a:prstGeom prst="rect">
            <a:avLst/>
          </a:prstGeom>
          <a:noFill/>
          <a:ln w="28575">
            <a:solidFill>
              <a:srgbClr val="3399FF"/>
            </a:solidFill>
            <a:miter lim="800000"/>
            <a:headEnd/>
            <a:tailEnd/>
          </a:ln>
        </p:spPr>
        <p:txBody>
          <a:bodyPr>
            <a:spAutoFit/>
          </a:bodyPr>
          <a:lstStyle/>
          <a:p>
            <a:pPr>
              <a:buFontTx/>
              <a:buChar char="•"/>
            </a:pPr>
            <a:r>
              <a:rPr lang="fr-FR" altLang="da-DK" sz="2000">
                <a:latin typeface="Calibri" pitchFamily="34" charset="0"/>
              </a:rPr>
              <a:t> Business &amp; educational loans</a:t>
            </a:r>
          </a:p>
          <a:p>
            <a:pPr>
              <a:buFontTx/>
              <a:buChar char="•"/>
            </a:pPr>
            <a:r>
              <a:rPr lang="fr-FR" altLang="da-DK" sz="2000">
                <a:latin typeface="Calibri" pitchFamily="34" charset="0"/>
              </a:rPr>
              <a:t> Savings</a:t>
            </a:r>
          </a:p>
          <a:p>
            <a:pPr>
              <a:buFontTx/>
              <a:buChar char="•"/>
            </a:pPr>
            <a:r>
              <a:rPr lang="fr-FR" altLang="da-DK" sz="2000">
                <a:latin typeface="Calibri" pitchFamily="34" charset="0"/>
              </a:rPr>
              <a:t> Micro-insurances</a:t>
            </a:r>
          </a:p>
          <a:p>
            <a:pPr>
              <a:buFontTx/>
              <a:buChar char="•"/>
            </a:pPr>
            <a:r>
              <a:rPr lang="fr-FR" altLang="da-DK" sz="2000">
                <a:latin typeface="Calibri" pitchFamily="34" charset="0"/>
              </a:rPr>
              <a:t> Remittances</a:t>
            </a:r>
          </a:p>
        </p:txBody>
      </p:sp>
      <p:sp>
        <p:nvSpPr>
          <p:cNvPr id="10" name="Text Box 10"/>
          <p:cNvSpPr txBox="1">
            <a:spLocks noChangeArrowheads="1"/>
          </p:cNvSpPr>
          <p:nvPr/>
        </p:nvSpPr>
        <p:spPr bwMode="auto">
          <a:xfrm>
            <a:off x="4572000" y="5157788"/>
            <a:ext cx="3887788" cy="1008062"/>
          </a:xfrm>
          <a:prstGeom prst="rect">
            <a:avLst/>
          </a:prstGeom>
          <a:noFill/>
          <a:ln w="28575">
            <a:solidFill>
              <a:srgbClr val="3399FF"/>
            </a:solidFill>
            <a:prstDash val="sysDot"/>
            <a:miter lim="800000"/>
            <a:headEnd/>
            <a:tailEnd/>
          </a:ln>
        </p:spPr>
        <p:txBody>
          <a:bodyPr>
            <a:spAutoFit/>
          </a:bodyPr>
          <a:lstStyle/>
          <a:p>
            <a:pPr>
              <a:buFontTx/>
              <a:buChar char="•"/>
            </a:pPr>
            <a:r>
              <a:rPr lang="fr-FR" altLang="da-DK" sz="2000">
                <a:latin typeface="Calibri" pitchFamily="34" charset="0"/>
              </a:rPr>
              <a:t> Micro-entrepreneur training</a:t>
            </a:r>
          </a:p>
          <a:p>
            <a:pPr>
              <a:buFontTx/>
              <a:buChar char="•"/>
            </a:pPr>
            <a:r>
              <a:rPr lang="fr-FR" altLang="da-DK" sz="2000">
                <a:latin typeface="Calibri" pitchFamily="34" charset="0"/>
              </a:rPr>
              <a:t> Coaching &amp; workshops on         health, hygiene, etc.</a:t>
            </a:r>
          </a:p>
        </p:txBody>
      </p:sp>
      <p:sp>
        <p:nvSpPr>
          <p:cNvPr id="12" name="Slide Number Placeholder 11"/>
          <p:cNvSpPr>
            <a:spLocks noGrp="1"/>
          </p:cNvSpPr>
          <p:nvPr>
            <p:ph type="sldNum" sz="quarter" idx="12"/>
          </p:nvPr>
        </p:nvSpPr>
        <p:spPr/>
        <p:txBody>
          <a:bodyPr/>
          <a:lstStyle/>
          <a:p>
            <a:pPr>
              <a:defRPr/>
            </a:pPr>
            <a:fld id="{A1A7A96E-58BF-4797-B328-C98FD5177FDE}" type="slidenum">
              <a:rPr lang="en-US" smtClean="0"/>
              <a:pPr>
                <a:defRPr/>
              </a:pPr>
              <a:t>39</a:t>
            </a:fld>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heckerboard(across)">
                                      <p:cBhvr>
                                        <p:cTn id="10" dur="500"/>
                                        <p:tgtEl>
                                          <p:spTgt spid="6"/>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heckerboard(across)">
                                      <p:cBhvr>
                                        <p:cTn id="13" dur="500"/>
                                        <p:tgtEl>
                                          <p:spTgt spid="7"/>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checkerboard(across)">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checkerboard(across)">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checkerboard(across)">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5" presetClass="entr" presetSubtype="1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checkerboard(across)">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28600"/>
            <a:ext cx="7467600" cy="1280890"/>
          </a:xfrm>
        </p:spPr>
        <p:txBody>
          <a:bodyPr/>
          <a:lstStyle/>
          <a:p>
            <a:pPr algn="ctr"/>
            <a:r>
              <a:rPr lang="en-US" dirty="0" smtClean="0">
                <a:latin typeface="Times New Roman" pitchFamily="18" charset="0"/>
                <a:cs typeface="Times New Roman" pitchFamily="18" charset="0"/>
              </a:rPr>
              <a:t>CHARACTERISTICS OF INNOVATION</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1143000" y="1676400"/>
            <a:ext cx="7696200" cy="4876800"/>
          </a:xfrm>
        </p:spPr>
        <p:style>
          <a:lnRef idx="2">
            <a:schemeClr val="accent4"/>
          </a:lnRef>
          <a:fillRef idx="1">
            <a:schemeClr val="lt1"/>
          </a:fillRef>
          <a:effectRef idx="0">
            <a:schemeClr val="accent4"/>
          </a:effectRef>
          <a:fontRef idx="minor">
            <a:schemeClr val="dk1"/>
          </a:fontRef>
        </p:style>
        <p:txBody>
          <a:bodyPr>
            <a:normAutofit/>
          </a:bodyPr>
          <a:lstStyle/>
          <a:p>
            <a:pPr algn="just"/>
            <a:r>
              <a:rPr lang="en-US" sz="2400" dirty="0" smtClean="0">
                <a:latin typeface="Times New Roman" pitchFamily="18" charset="0"/>
                <a:cs typeface="Times New Roman" pitchFamily="18" charset="0"/>
              </a:rPr>
              <a:t>There is an object or target which is being changed. </a:t>
            </a:r>
          </a:p>
          <a:p>
            <a:pPr algn="just"/>
            <a:r>
              <a:rPr lang="en-US" sz="2400" dirty="0" smtClean="0">
                <a:latin typeface="Times New Roman" pitchFamily="18" charset="0"/>
                <a:cs typeface="Times New Roman" pitchFamily="18" charset="0"/>
              </a:rPr>
              <a:t>It can be a product, a process, an individual’s lifestyle, an organization's strategy, a society culture. </a:t>
            </a:r>
          </a:p>
          <a:p>
            <a:pPr algn="just"/>
            <a:r>
              <a:rPr lang="en-US" sz="2400" dirty="0" smtClean="0">
                <a:latin typeface="Times New Roman" pitchFamily="18" charset="0"/>
                <a:cs typeface="Times New Roman" pitchFamily="18" charset="0"/>
              </a:rPr>
              <a:t> Innovation vary in extent or magnitude i.e. degree to which one deviates from the past. </a:t>
            </a:r>
          </a:p>
          <a:p>
            <a:pPr algn="just"/>
            <a:r>
              <a:rPr lang="en-US" sz="2400" dirty="0" smtClean="0">
                <a:latin typeface="Times New Roman" pitchFamily="18" charset="0"/>
                <a:cs typeface="Times New Roman" pitchFamily="18" charset="0"/>
              </a:rPr>
              <a:t>It is closely related to problem solving since generation &amp; implementation of ideas for change never transpire without difficulty. </a:t>
            </a:r>
          </a:p>
          <a:p>
            <a:pPr algn="just"/>
            <a:r>
              <a:rPr lang="en-US" sz="2400" dirty="0" smtClean="0">
                <a:latin typeface="Times New Roman" pitchFamily="18" charset="0"/>
                <a:cs typeface="Times New Roman" pitchFamily="18" charset="0"/>
              </a:rPr>
              <a:t> A final characteristic is the impact of the change, the significance or range of its effects.</a:t>
            </a:r>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6BD02F1-3B5D-4C47-93DA-B84D756D9497}" type="slidenum">
              <a:rPr lang="en-US" smtClean="0"/>
              <a:pPr/>
              <a:t>4</a:t>
            </a:fld>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descr="C:\Documents and Settings\HARINADH_K\Desktop\TIFF\Slide1.JPG"/>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133123" name="Title 1"/>
          <p:cNvSpPr>
            <a:spLocks noGrp="1"/>
          </p:cNvSpPr>
          <p:nvPr>
            <p:ph type="title"/>
          </p:nvPr>
        </p:nvSpPr>
        <p:spPr/>
        <p:txBody>
          <a:bodyPr/>
          <a:lstStyle/>
          <a:p>
            <a:pPr eaLnBrk="1" hangingPunct="1"/>
            <a:r>
              <a:rPr lang="en-US" b="1" smtClean="0">
                <a:solidFill>
                  <a:srgbClr val="C00000"/>
                </a:solidFill>
              </a:rPr>
              <a:t>Fast Moving Consumer Goods</a:t>
            </a:r>
          </a:p>
        </p:txBody>
      </p:sp>
      <p:sp>
        <p:nvSpPr>
          <p:cNvPr id="3" name="Content Placeholder 2"/>
          <p:cNvSpPr>
            <a:spLocks noGrp="1"/>
          </p:cNvSpPr>
          <p:nvPr>
            <p:ph idx="1"/>
          </p:nvPr>
        </p:nvSpPr>
        <p:spPr/>
        <p:txBody>
          <a:bodyPr rtlCol="0">
            <a:normAutofit/>
          </a:bodyPr>
          <a:lstStyle/>
          <a:p>
            <a:pPr eaLnBrk="1" fontAlgn="auto" hangingPunct="1">
              <a:spcAft>
                <a:spcPts val="0"/>
              </a:spcAft>
              <a:buFont typeface="Arial"/>
              <a:buChar char="•"/>
              <a:defRPr/>
            </a:pPr>
            <a:r>
              <a:rPr lang="en-US" dirty="0" err="1" smtClean="0"/>
              <a:t>Sampoo</a:t>
            </a:r>
            <a:endParaRPr lang="en-US" dirty="0" smtClean="0"/>
          </a:p>
          <a:p>
            <a:pPr eaLnBrk="1" fontAlgn="auto" hangingPunct="1">
              <a:spcAft>
                <a:spcPts val="0"/>
              </a:spcAft>
              <a:buFont typeface="Arial"/>
              <a:buChar char="•"/>
              <a:defRPr/>
            </a:pPr>
            <a:r>
              <a:rPr lang="en-US" dirty="0" smtClean="0"/>
              <a:t>Bathing Soaps</a:t>
            </a:r>
          </a:p>
          <a:p>
            <a:pPr eaLnBrk="1" fontAlgn="auto" hangingPunct="1">
              <a:spcAft>
                <a:spcPts val="0"/>
              </a:spcAft>
              <a:buFont typeface="Arial"/>
              <a:buChar char="•"/>
              <a:defRPr/>
            </a:pPr>
            <a:r>
              <a:rPr lang="en-US" dirty="0" smtClean="0"/>
              <a:t>Beauty Items</a:t>
            </a:r>
          </a:p>
          <a:p>
            <a:pPr eaLnBrk="1" fontAlgn="auto" hangingPunct="1">
              <a:spcAft>
                <a:spcPts val="0"/>
              </a:spcAft>
              <a:buFont typeface="Arial"/>
              <a:buChar char="•"/>
              <a:defRPr/>
            </a:pPr>
            <a:r>
              <a:rPr lang="en-US" dirty="0" smtClean="0"/>
              <a:t>Utensils</a:t>
            </a:r>
          </a:p>
          <a:p>
            <a:pPr eaLnBrk="1" fontAlgn="auto" hangingPunct="1">
              <a:spcAft>
                <a:spcPts val="0"/>
              </a:spcAft>
              <a:buFont typeface="Arial"/>
              <a:buChar char="•"/>
              <a:defRPr/>
            </a:pPr>
            <a:r>
              <a:rPr lang="en-US" dirty="0" smtClean="0"/>
              <a:t>Coolers and ACs</a:t>
            </a:r>
          </a:p>
          <a:p>
            <a:pPr eaLnBrk="1" fontAlgn="auto" hangingPunct="1">
              <a:spcAft>
                <a:spcPts val="0"/>
              </a:spcAft>
              <a:buFont typeface="Arial"/>
              <a:buChar char="•"/>
              <a:defRPr/>
            </a:pPr>
            <a:r>
              <a:rPr lang="en-US" dirty="0" smtClean="0"/>
              <a:t>Refrigerators</a:t>
            </a:r>
          </a:p>
          <a:p>
            <a:pPr eaLnBrk="1" fontAlgn="auto" hangingPunct="1">
              <a:spcAft>
                <a:spcPts val="0"/>
              </a:spcAft>
              <a:buFont typeface="Arial"/>
              <a:buChar char="•"/>
              <a:defRPr/>
            </a:pPr>
            <a:r>
              <a:rPr lang="en-US" dirty="0" smtClean="0"/>
              <a:t>TV sets</a:t>
            </a:r>
          </a:p>
          <a:p>
            <a:pPr eaLnBrk="1" fontAlgn="auto" hangingPunct="1">
              <a:spcAft>
                <a:spcPts val="0"/>
              </a:spcAft>
              <a:buFont typeface="Arial"/>
              <a:buChar char="•"/>
              <a:defRPr/>
            </a:pPr>
            <a:r>
              <a:rPr lang="en-US" dirty="0" smtClean="0"/>
              <a:t>Washing Machine</a:t>
            </a:r>
          </a:p>
          <a:p>
            <a:pPr eaLnBrk="1" fontAlgn="auto" hangingPunct="1">
              <a:spcAft>
                <a:spcPts val="0"/>
              </a:spcAft>
              <a:buFont typeface="Arial"/>
              <a:buChar char="•"/>
              <a:defRPr/>
            </a:pPr>
            <a:endParaRPr lang="en-US" dirty="0"/>
          </a:p>
        </p:txBody>
      </p:sp>
      <p:pic>
        <p:nvPicPr>
          <p:cNvPr id="133125" name="Picture 4"/>
          <p:cNvPicPr>
            <a:picLocks noChangeAspect="1"/>
          </p:cNvPicPr>
          <p:nvPr/>
        </p:nvPicPr>
        <p:blipFill>
          <a:blip r:embed="rId3"/>
          <a:srcRect t="17751" b="19850"/>
          <a:stretch>
            <a:fillRect/>
          </a:stretch>
        </p:blipFill>
        <p:spPr bwMode="auto">
          <a:xfrm>
            <a:off x="3495675" y="1320800"/>
            <a:ext cx="2524125" cy="1574800"/>
          </a:xfrm>
          <a:prstGeom prst="rect">
            <a:avLst/>
          </a:prstGeom>
          <a:noFill/>
          <a:ln w="9525">
            <a:noFill/>
            <a:miter lim="800000"/>
            <a:headEnd/>
            <a:tailEnd/>
          </a:ln>
        </p:spPr>
      </p:pic>
      <p:pic>
        <p:nvPicPr>
          <p:cNvPr id="133126" name="Picture 4"/>
          <p:cNvPicPr>
            <a:picLocks noChangeAspect="1"/>
          </p:cNvPicPr>
          <p:nvPr/>
        </p:nvPicPr>
        <p:blipFill>
          <a:blip r:embed="rId4"/>
          <a:srcRect/>
          <a:stretch>
            <a:fillRect/>
          </a:stretch>
        </p:blipFill>
        <p:spPr bwMode="auto">
          <a:xfrm>
            <a:off x="6467475" y="1417638"/>
            <a:ext cx="1914525" cy="1828800"/>
          </a:xfrm>
          <a:prstGeom prst="rect">
            <a:avLst/>
          </a:prstGeom>
          <a:noFill/>
          <a:ln w="9525">
            <a:noFill/>
            <a:miter lim="800000"/>
            <a:headEnd/>
            <a:tailEnd/>
          </a:ln>
        </p:spPr>
      </p:pic>
      <p:pic>
        <p:nvPicPr>
          <p:cNvPr id="133127" name="Picture 3"/>
          <p:cNvPicPr>
            <a:picLocks noChangeAspect="1"/>
          </p:cNvPicPr>
          <p:nvPr/>
        </p:nvPicPr>
        <p:blipFill>
          <a:blip r:embed="rId5"/>
          <a:srcRect/>
          <a:stretch>
            <a:fillRect/>
          </a:stretch>
        </p:blipFill>
        <p:spPr bwMode="auto">
          <a:xfrm>
            <a:off x="3679825" y="3001963"/>
            <a:ext cx="2106613" cy="1738312"/>
          </a:xfrm>
          <a:prstGeom prst="rect">
            <a:avLst/>
          </a:prstGeom>
          <a:noFill/>
          <a:ln w="9525">
            <a:noFill/>
            <a:miter lim="800000"/>
            <a:headEnd/>
            <a:tailEnd/>
          </a:ln>
        </p:spPr>
      </p:pic>
      <p:pic>
        <p:nvPicPr>
          <p:cNvPr id="133128" name="Picture 3"/>
          <p:cNvPicPr>
            <a:picLocks noChangeAspect="1"/>
          </p:cNvPicPr>
          <p:nvPr/>
        </p:nvPicPr>
        <p:blipFill>
          <a:blip r:embed="rId6"/>
          <a:srcRect l="10777" t="5621" r="11975" b="17001"/>
          <a:stretch>
            <a:fillRect/>
          </a:stretch>
        </p:blipFill>
        <p:spPr bwMode="auto">
          <a:xfrm>
            <a:off x="4235450" y="4968875"/>
            <a:ext cx="1784350" cy="1338263"/>
          </a:xfrm>
          <a:prstGeom prst="rect">
            <a:avLst/>
          </a:prstGeom>
          <a:noFill/>
          <a:ln w="9525">
            <a:noFill/>
            <a:miter lim="800000"/>
            <a:headEnd/>
            <a:tailEnd/>
          </a:ln>
        </p:spPr>
      </p:pic>
      <p:pic>
        <p:nvPicPr>
          <p:cNvPr id="133129" name="Picture 3"/>
          <p:cNvPicPr>
            <a:picLocks noChangeAspect="1"/>
          </p:cNvPicPr>
          <p:nvPr/>
        </p:nvPicPr>
        <p:blipFill>
          <a:blip r:embed="rId7"/>
          <a:srcRect/>
          <a:stretch>
            <a:fillRect/>
          </a:stretch>
        </p:blipFill>
        <p:spPr bwMode="auto">
          <a:xfrm>
            <a:off x="6597650" y="3336925"/>
            <a:ext cx="2089150" cy="2789238"/>
          </a:xfrm>
          <a:prstGeom prst="rect">
            <a:avLst/>
          </a:prstGeom>
          <a:noFill/>
          <a:ln w="9525">
            <a:noFill/>
            <a:miter lim="800000"/>
            <a:headEnd/>
            <a:tailEnd/>
          </a:ln>
        </p:spPr>
      </p:pic>
      <p:sp>
        <p:nvSpPr>
          <p:cNvPr id="10" name="Slide Number Placeholder 9"/>
          <p:cNvSpPr>
            <a:spLocks noGrp="1"/>
          </p:cNvSpPr>
          <p:nvPr>
            <p:ph type="sldNum" sz="quarter" idx="12"/>
          </p:nvPr>
        </p:nvSpPr>
        <p:spPr/>
        <p:txBody>
          <a:bodyPr/>
          <a:lstStyle/>
          <a:p>
            <a:pPr>
              <a:defRPr/>
            </a:pPr>
            <a:fld id="{843FD34C-71C1-4840-A9EF-4A9099223174}" type="slidenum">
              <a:rPr lang="en-US" smtClean="0"/>
              <a:pPr>
                <a:defRPr/>
              </a:pPr>
              <a:t>40</a:t>
            </a:fld>
            <a:endParaRPr lang="en-US" dirty="0"/>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2" descr="C:\Documents and Settings\HARINADH_K\Desktop\TIFF\Slide1.JPG"/>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pic>
        <p:nvPicPr>
          <p:cNvPr id="134147" name="Picture 3"/>
          <p:cNvPicPr>
            <a:picLocks noChangeAspect="1"/>
          </p:cNvPicPr>
          <p:nvPr/>
        </p:nvPicPr>
        <p:blipFill>
          <a:blip r:embed="rId3"/>
          <a:srcRect/>
          <a:stretch>
            <a:fillRect/>
          </a:stretch>
        </p:blipFill>
        <p:spPr bwMode="auto">
          <a:xfrm>
            <a:off x="1079500" y="1304925"/>
            <a:ext cx="6985000" cy="4660900"/>
          </a:xfrm>
          <a:prstGeom prst="rect">
            <a:avLst/>
          </a:prstGeom>
          <a:noFill/>
          <a:ln w="9525">
            <a:noFill/>
            <a:miter lim="800000"/>
            <a:headEnd/>
            <a:tailEnd/>
          </a:ln>
        </p:spPr>
      </p:pic>
      <p:sp>
        <p:nvSpPr>
          <p:cNvPr id="134148" name="Title 1"/>
          <p:cNvSpPr>
            <a:spLocks noGrp="1"/>
          </p:cNvSpPr>
          <p:nvPr>
            <p:ph type="title"/>
          </p:nvPr>
        </p:nvSpPr>
        <p:spPr>
          <a:xfrm>
            <a:off x="457200" y="274638"/>
            <a:ext cx="8229600" cy="817562"/>
          </a:xfrm>
        </p:spPr>
        <p:txBody>
          <a:bodyPr/>
          <a:lstStyle/>
          <a:p>
            <a:pPr eaLnBrk="1" hangingPunct="1"/>
            <a:r>
              <a:rPr lang="en-US" sz="4000" b="1" smtClean="0">
                <a:solidFill>
                  <a:srgbClr val="C00000"/>
                </a:solidFill>
              </a:rPr>
              <a:t>Hot Water Maker</a:t>
            </a:r>
          </a:p>
        </p:txBody>
      </p:sp>
      <p:sp>
        <p:nvSpPr>
          <p:cNvPr id="5" name="Slide Number Placeholder 4"/>
          <p:cNvSpPr>
            <a:spLocks noGrp="1"/>
          </p:cNvSpPr>
          <p:nvPr>
            <p:ph type="sldNum" sz="quarter" idx="12"/>
          </p:nvPr>
        </p:nvSpPr>
        <p:spPr/>
        <p:txBody>
          <a:bodyPr/>
          <a:lstStyle/>
          <a:p>
            <a:pPr>
              <a:defRPr/>
            </a:pPr>
            <a:fld id="{DF90374C-4E96-40C2-A1C4-94C0154CB7F7}" type="slidenum">
              <a:rPr lang="en-US" smtClean="0"/>
              <a:pPr>
                <a:defRPr/>
              </a:pPr>
              <a:t>41</a:t>
            </a:fld>
            <a:endParaRPr lang="en-US" dirty="0"/>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Picture 2" descr="C:\Documents and Settings\HARINADH_K\Desktop\TIFF\Slide1.JPG"/>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135171" name="Title 1"/>
          <p:cNvSpPr>
            <a:spLocks noGrp="1"/>
          </p:cNvSpPr>
          <p:nvPr>
            <p:ph type="title"/>
          </p:nvPr>
        </p:nvSpPr>
        <p:spPr/>
        <p:txBody>
          <a:bodyPr/>
          <a:lstStyle/>
          <a:p>
            <a:pPr eaLnBrk="1" hangingPunct="1"/>
            <a:r>
              <a:rPr lang="en-US" smtClean="0"/>
              <a:t>Prefabricated Houses</a:t>
            </a:r>
          </a:p>
        </p:txBody>
      </p:sp>
      <p:pic>
        <p:nvPicPr>
          <p:cNvPr id="135172" name="Picture 4"/>
          <p:cNvPicPr>
            <a:picLocks noChangeAspect="1"/>
          </p:cNvPicPr>
          <p:nvPr/>
        </p:nvPicPr>
        <p:blipFill>
          <a:blip r:embed="rId3"/>
          <a:srcRect/>
          <a:stretch>
            <a:fillRect/>
          </a:stretch>
        </p:blipFill>
        <p:spPr bwMode="auto">
          <a:xfrm>
            <a:off x="474663" y="1417638"/>
            <a:ext cx="8212137" cy="47625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pPr>
              <a:defRPr/>
            </a:pPr>
            <a:fld id="{26E990C3-E814-48D9-90B3-BE77D2A5EF07}" type="slidenum">
              <a:rPr lang="en-US" smtClean="0"/>
              <a:pPr>
                <a:defRPr/>
              </a:pPr>
              <a:t>42</a:t>
            </a:fld>
            <a:endParaRPr lang="en-US" dirty="0"/>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152400"/>
            <a:ext cx="7848600" cy="6553200"/>
          </a:xfrm>
        </p:spPr>
        <p:style>
          <a:lnRef idx="2">
            <a:schemeClr val="accent4"/>
          </a:lnRef>
          <a:fillRef idx="1">
            <a:schemeClr val="lt1"/>
          </a:fillRef>
          <a:effectRef idx="0">
            <a:schemeClr val="accent4"/>
          </a:effectRef>
          <a:fontRef idx="minor">
            <a:schemeClr val="dk1"/>
          </a:fontRef>
        </p:style>
        <p:txBody>
          <a:bodyPr>
            <a:noAutofit/>
          </a:bodyPr>
          <a:lstStyle/>
          <a:p>
            <a:r>
              <a:rPr lang="en-US" sz="2800" dirty="0" smtClean="0">
                <a:latin typeface="Times New Roman" pitchFamily="18" charset="0"/>
                <a:cs typeface="Times New Roman" pitchFamily="18" charset="0"/>
              </a:rPr>
              <a:t>Two important types of Innovations are: </a:t>
            </a:r>
          </a:p>
          <a:p>
            <a:pPr algn="just">
              <a:buFont typeface="+mj-lt"/>
              <a:buAutoNum type="arabicPeriod"/>
            </a:pPr>
            <a:r>
              <a:rPr lang="en-US" sz="2800" dirty="0" smtClean="0">
                <a:latin typeface="Times New Roman" pitchFamily="18" charset="0"/>
                <a:cs typeface="Times New Roman" pitchFamily="18" charset="0"/>
              </a:rPr>
              <a:t>Product Innovation: The introduction of a new product, or a significant qualitative change in an existing product. Example: personal computers, mobile phones, and microwave ovens.</a:t>
            </a:r>
          </a:p>
          <a:p>
            <a:pPr>
              <a:buFont typeface="+mj-lt"/>
              <a:buAutoNum type="arabicPeriod"/>
            </a:pPr>
            <a:endParaRPr lang="en-US" sz="2800" dirty="0" smtClean="0">
              <a:latin typeface="Times New Roman" pitchFamily="18" charset="0"/>
              <a:cs typeface="Times New Roman" pitchFamily="18" charset="0"/>
            </a:endParaRPr>
          </a:p>
          <a:p>
            <a:pPr>
              <a:buFont typeface="+mj-lt"/>
              <a:buAutoNum type="arabicPeriod"/>
            </a:pPr>
            <a:endParaRPr lang="en-US" sz="2800" dirty="0" smtClean="0">
              <a:latin typeface="Times New Roman" pitchFamily="18" charset="0"/>
              <a:cs typeface="Times New Roman" pitchFamily="18" charset="0"/>
            </a:endParaRPr>
          </a:p>
          <a:p>
            <a:pPr>
              <a:buFont typeface="+mj-lt"/>
              <a:buAutoNum type="arabicPeriod"/>
            </a:pPr>
            <a:endParaRPr lang="en-US" sz="2800" dirty="0" smtClean="0">
              <a:latin typeface="Times New Roman" pitchFamily="18" charset="0"/>
              <a:cs typeface="Times New Roman" pitchFamily="18" charset="0"/>
            </a:endParaRPr>
          </a:p>
          <a:p>
            <a:pPr algn="just">
              <a:buFont typeface="+mj-lt"/>
              <a:buAutoNum type="arabicPeriod"/>
            </a:pPr>
            <a:r>
              <a:rPr lang="en-US" sz="2800" dirty="0" smtClean="0">
                <a:latin typeface="Times New Roman" pitchFamily="18" charset="0"/>
                <a:cs typeface="Times New Roman" pitchFamily="18" charset="0"/>
              </a:rPr>
              <a:t>Process Innovation: The introduction of a new process for making or delivering goods and services. Example: A robotic machine to assem­ble cars can deliver welding services with even greater precision than a human welder</a:t>
            </a:r>
            <a:r>
              <a:rPr lang="en-US" sz="2800" dirty="0" smtClean="0"/>
              <a:t>,</a:t>
            </a:r>
            <a:r>
              <a:rPr lang="en-US" sz="2800" dirty="0" smtClean="0">
                <a:latin typeface="Times New Roman" pitchFamily="18" charset="0"/>
                <a:cs typeface="Times New Roman" pitchFamily="18" charset="0"/>
              </a:rPr>
              <a:t> </a:t>
            </a:r>
          </a:p>
          <a:p>
            <a:pPr marL="514350" indent="-514350">
              <a:buNone/>
            </a:pPr>
            <a:endParaRPr lang="en-US" sz="2800" dirty="0" smtClean="0">
              <a:latin typeface="Times New Roman" pitchFamily="18" charset="0"/>
              <a:cs typeface="Times New Roman" pitchFamily="18" charset="0"/>
            </a:endParaRPr>
          </a:p>
        </p:txBody>
      </p:sp>
      <p:sp>
        <p:nvSpPr>
          <p:cNvPr id="4" name="TextBox 3"/>
          <p:cNvSpPr txBox="1"/>
          <p:nvPr/>
        </p:nvSpPr>
        <p:spPr>
          <a:xfrm>
            <a:off x="4267200" y="2438400"/>
            <a:ext cx="1447800" cy="369332"/>
          </a:xfrm>
          <a:prstGeom prst="rect">
            <a:avLst/>
          </a:prstGeom>
          <a:noFill/>
        </p:spPr>
        <p:txBody>
          <a:bodyPr wrap="square" rtlCol="0">
            <a:spAutoFit/>
          </a:bodyPr>
          <a:lstStyle/>
          <a:p>
            <a:pPr algn="ctr"/>
            <a:r>
              <a:rPr lang="en-US" dirty="0" smtClean="0">
                <a:latin typeface="Times New Roman" pitchFamily="18" charset="0"/>
                <a:cs typeface="Times New Roman" pitchFamily="18" charset="0"/>
              </a:rPr>
              <a:t>Innovations</a:t>
            </a:r>
            <a:endParaRPr lang="en-US" dirty="0">
              <a:latin typeface="Times New Roman" pitchFamily="18" charset="0"/>
              <a:cs typeface="Times New Roman" pitchFamily="18" charset="0"/>
            </a:endParaRPr>
          </a:p>
        </p:txBody>
      </p:sp>
      <p:sp>
        <p:nvSpPr>
          <p:cNvPr id="5" name="TextBox 4"/>
          <p:cNvSpPr txBox="1"/>
          <p:nvPr/>
        </p:nvSpPr>
        <p:spPr>
          <a:xfrm>
            <a:off x="2514600" y="3048000"/>
            <a:ext cx="1447800" cy="646331"/>
          </a:xfrm>
          <a:prstGeom prst="rect">
            <a:avLst/>
          </a:prstGeom>
          <a:noFill/>
        </p:spPr>
        <p:txBody>
          <a:bodyPr wrap="square" rtlCol="0">
            <a:spAutoFit/>
          </a:bodyPr>
          <a:lstStyle/>
          <a:p>
            <a:pPr algn="ctr"/>
            <a:r>
              <a:rPr lang="en-US" dirty="0" smtClean="0">
                <a:latin typeface="Times New Roman" pitchFamily="18" charset="0"/>
                <a:cs typeface="Times New Roman" pitchFamily="18" charset="0"/>
              </a:rPr>
              <a:t>Product Innovations</a:t>
            </a:r>
            <a:endParaRPr lang="en-US" dirty="0">
              <a:latin typeface="Times New Roman" pitchFamily="18" charset="0"/>
              <a:cs typeface="Times New Roman" pitchFamily="18" charset="0"/>
            </a:endParaRPr>
          </a:p>
        </p:txBody>
      </p:sp>
      <p:sp>
        <p:nvSpPr>
          <p:cNvPr id="6" name="TextBox 5"/>
          <p:cNvSpPr txBox="1"/>
          <p:nvPr/>
        </p:nvSpPr>
        <p:spPr>
          <a:xfrm>
            <a:off x="5791200" y="3124200"/>
            <a:ext cx="1447800" cy="646331"/>
          </a:xfrm>
          <a:prstGeom prst="rect">
            <a:avLst/>
          </a:prstGeom>
          <a:noFill/>
        </p:spPr>
        <p:txBody>
          <a:bodyPr wrap="square" rtlCol="0">
            <a:spAutoFit/>
          </a:bodyPr>
          <a:lstStyle/>
          <a:p>
            <a:pPr algn="ctr"/>
            <a:r>
              <a:rPr lang="en-US" dirty="0" smtClean="0">
                <a:latin typeface="Times New Roman" pitchFamily="18" charset="0"/>
                <a:cs typeface="Times New Roman" pitchFamily="18" charset="0"/>
              </a:rPr>
              <a:t>Process Innovations</a:t>
            </a:r>
            <a:endParaRPr lang="en-US" dirty="0">
              <a:latin typeface="Times New Roman" pitchFamily="18" charset="0"/>
              <a:cs typeface="Times New Roman" pitchFamily="18" charset="0"/>
            </a:endParaRPr>
          </a:p>
        </p:txBody>
      </p:sp>
      <p:sp>
        <p:nvSpPr>
          <p:cNvPr id="7" name="TextBox 6"/>
          <p:cNvSpPr txBox="1"/>
          <p:nvPr/>
        </p:nvSpPr>
        <p:spPr>
          <a:xfrm>
            <a:off x="1676400" y="3886200"/>
            <a:ext cx="1447800" cy="369332"/>
          </a:xfrm>
          <a:prstGeom prst="rect">
            <a:avLst/>
          </a:prstGeom>
          <a:noFill/>
        </p:spPr>
        <p:txBody>
          <a:bodyPr wrap="square" rtlCol="0">
            <a:spAutoFit/>
          </a:bodyPr>
          <a:lstStyle/>
          <a:p>
            <a:pPr algn="ctr"/>
            <a:r>
              <a:rPr lang="en-US" dirty="0" smtClean="0">
                <a:latin typeface="Times New Roman" pitchFamily="18" charset="0"/>
                <a:cs typeface="Times New Roman" pitchFamily="18" charset="0"/>
              </a:rPr>
              <a:t>In Goods</a:t>
            </a:r>
            <a:endParaRPr lang="en-US" dirty="0">
              <a:latin typeface="Times New Roman" pitchFamily="18" charset="0"/>
              <a:cs typeface="Times New Roman" pitchFamily="18" charset="0"/>
            </a:endParaRPr>
          </a:p>
        </p:txBody>
      </p:sp>
      <p:sp>
        <p:nvSpPr>
          <p:cNvPr id="8" name="TextBox 7"/>
          <p:cNvSpPr txBox="1"/>
          <p:nvPr/>
        </p:nvSpPr>
        <p:spPr>
          <a:xfrm>
            <a:off x="3429000" y="3886200"/>
            <a:ext cx="1447800" cy="369332"/>
          </a:xfrm>
          <a:prstGeom prst="rect">
            <a:avLst/>
          </a:prstGeom>
          <a:noFill/>
        </p:spPr>
        <p:txBody>
          <a:bodyPr wrap="square" rtlCol="0">
            <a:spAutoFit/>
          </a:bodyPr>
          <a:lstStyle/>
          <a:p>
            <a:pPr algn="ctr"/>
            <a:r>
              <a:rPr lang="en-US" dirty="0" smtClean="0">
                <a:latin typeface="Times New Roman" pitchFamily="18" charset="0"/>
                <a:cs typeface="Times New Roman" pitchFamily="18" charset="0"/>
              </a:rPr>
              <a:t>In Services</a:t>
            </a:r>
            <a:endParaRPr lang="en-US" dirty="0">
              <a:latin typeface="Times New Roman" pitchFamily="18" charset="0"/>
              <a:cs typeface="Times New Roman" pitchFamily="18" charset="0"/>
            </a:endParaRPr>
          </a:p>
        </p:txBody>
      </p:sp>
      <p:sp>
        <p:nvSpPr>
          <p:cNvPr id="9" name="TextBox 8"/>
          <p:cNvSpPr txBox="1"/>
          <p:nvPr/>
        </p:nvSpPr>
        <p:spPr>
          <a:xfrm>
            <a:off x="4953000" y="3886200"/>
            <a:ext cx="1600200" cy="369332"/>
          </a:xfrm>
          <a:prstGeom prst="rect">
            <a:avLst/>
          </a:prstGeom>
          <a:noFill/>
        </p:spPr>
        <p:txBody>
          <a:bodyPr wrap="square" rtlCol="0">
            <a:spAutoFit/>
          </a:bodyPr>
          <a:lstStyle/>
          <a:p>
            <a:pPr algn="ctr"/>
            <a:r>
              <a:rPr lang="en-US" dirty="0" smtClean="0">
                <a:latin typeface="Times New Roman" pitchFamily="18" charset="0"/>
                <a:cs typeface="Times New Roman" pitchFamily="18" charset="0"/>
              </a:rPr>
              <a:t>Technological</a:t>
            </a:r>
            <a:endParaRPr lang="en-US" dirty="0">
              <a:latin typeface="Times New Roman" pitchFamily="18" charset="0"/>
              <a:cs typeface="Times New Roman" pitchFamily="18" charset="0"/>
            </a:endParaRPr>
          </a:p>
        </p:txBody>
      </p:sp>
      <p:sp>
        <p:nvSpPr>
          <p:cNvPr id="10" name="TextBox 9"/>
          <p:cNvSpPr txBox="1"/>
          <p:nvPr/>
        </p:nvSpPr>
        <p:spPr>
          <a:xfrm>
            <a:off x="7010400" y="3886200"/>
            <a:ext cx="1600200" cy="369332"/>
          </a:xfrm>
          <a:prstGeom prst="rect">
            <a:avLst/>
          </a:prstGeom>
          <a:noFill/>
        </p:spPr>
        <p:txBody>
          <a:bodyPr wrap="square" rtlCol="0">
            <a:spAutoFit/>
          </a:bodyPr>
          <a:lstStyle/>
          <a:p>
            <a:pPr algn="ctr"/>
            <a:r>
              <a:rPr lang="en-US" dirty="0" smtClean="0">
                <a:latin typeface="Times New Roman" pitchFamily="18" charset="0"/>
                <a:cs typeface="Times New Roman" pitchFamily="18" charset="0"/>
              </a:rPr>
              <a:t>Organizational</a:t>
            </a:r>
            <a:endParaRPr lang="en-US" dirty="0">
              <a:latin typeface="Times New Roman" pitchFamily="18" charset="0"/>
              <a:cs typeface="Times New Roman" pitchFamily="18" charset="0"/>
            </a:endParaRPr>
          </a:p>
        </p:txBody>
      </p:sp>
      <p:cxnSp>
        <p:nvCxnSpPr>
          <p:cNvPr id="18" name="Straight Connector 17"/>
          <p:cNvCxnSpPr>
            <a:stCxn id="5" idx="2"/>
            <a:endCxn id="7" idx="0"/>
          </p:cNvCxnSpPr>
          <p:nvPr/>
        </p:nvCxnSpPr>
        <p:spPr>
          <a:xfrm rot="5400000">
            <a:off x="2723466" y="3371165"/>
            <a:ext cx="191869" cy="838200"/>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p:cNvCxnSpPr>
            <a:stCxn id="5" idx="2"/>
          </p:cNvCxnSpPr>
          <p:nvPr/>
        </p:nvCxnSpPr>
        <p:spPr>
          <a:xfrm rot="16200000" flipH="1">
            <a:off x="3580716" y="3352115"/>
            <a:ext cx="191869" cy="876300"/>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p:cNvCxnSpPr>
            <a:stCxn id="6" idx="2"/>
          </p:cNvCxnSpPr>
          <p:nvPr/>
        </p:nvCxnSpPr>
        <p:spPr>
          <a:xfrm rot="5400000">
            <a:off x="6095316" y="3466415"/>
            <a:ext cx="115669" cy="723900"/>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p:cNvCxnSpPr>
            <a:stCxn id="6" idx="2"/>
          </p:cNvCxnSpPr>
          <p:nvPr/>
        </p:nvCxnSpPr>
        <p:spPr>
          <a:xfrm rot="16200000" flipH="1">
            <a:off x="6933516" y="3352115"/>
            <a:ext cx="115669" cy="952500"/>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Connector 36"/>
          <p:cNvCxnSpPr/>
          <p:nvPr/>
        </p:nvCxnSpPr>
        <p:spPr>
          <a:xfrm rot="10800000" flipV="1">
            <a:off x="3733800" y="2743200"/>
            <a:ext cx="1143000" cy="304800"/>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p:cNvCxnSpPr/>
          <p:nvPr/>
        </p:nvCxnSpPr>
        <p:spPr>
          <a:xfrm>
            <a:off x="4876800" y="2743200"/>
            <a:ext cx="1371600" cy="304800"/>
          </a:xfrm>
          <a:prstGeom prst="line">
            <a:avLst/>
          </a:prstGeom>
        </p:spPr>
        <p:style>
          <a:lnRef idx="1">
            <a:schemeClr val="dk1"/>
          </a:lnRef>
          <a:fillRef idx="0">
            <a:schemeClr val="dk1"/>
          </a:fillRef>
          <a:effectRef idx="0">
            <a:schemeClr val="dk1"/>
          </a:effectRef>
          <a:fontRef idx="minor">
            <a:schemeClr val="tx1"/>
          </a:fontRef>
        </p:style>
      </p:cxnSp>
      <p:sp>
        <p:nvSpPr>
          <p:cNvPr id="16" name="Slide Number Placeholder 15"/>
          <p:cNvSpPr>
            <a:spLocks noGrp="1"/>
          </p:cNvSpPr>
          <p:nvPr>
            <p:ph type="sldNum" sz="quarter" idx="12"/>
          </p:nvPr>
        </p:nvSpPr>
        <p:spPr/>
        <p:txBody>
          <a:bodyPr/>
          <a:lstStyle/>
          <a:p>
            <a:fld id="{76BD02F1-3B5D-4C47-93DA-B84D756D9497}" type="slidenum">
              <a:rPr lang="en-US" smtClean="0"/>
              <a:pPr/>
              <a:t>5</a:t>
            </a:fld>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innovation-management-6-638 yyy.jpg"/>
          <p:cNvPicPr>
            <a:picLocks noGrp="1" noChangeAspect="1"/>
          </p:cNvPicPr>
          <p:nvPr>
            <p:ph idx="1"/>
          </p:nvPr>
        </p:nvPicPr>
        <p:blipFill>
          <a:blip r:embed="rId2"/>
          <a:stretch>
            <a:fillRect/>
          </a:stretch>
        </p:blipFill>
        <p:spPr>
          <a:xfrm>
            <a:off x="1219200" y="152400"/>
            <a:ext cx="7696200" cy="6553200"/>
          </a:xfrm>
        </p:spPr>
        <p:style>
          <a:lnRef idx="2">
            <a:schemeClr val="accent4"/>
          </a:lnRef>
          <a:fillRef idx="1">
            <a:schemeClr val="lt1"/>
          </a:fillRef>
          <a:effectRef idx="0">
            <a:schemeClr val="accent4"/>
          </a:effectRef>
          <a:fontRef idx="minor">
            <a:schemeClr val="dk1"/>
          </a:fontRef>
        </p:style>
      </p:pic>
      <p:sp>
        <p:nvSpPr>
          <p:cNvPr id="4" name="Slide Number Placeholder 3"/>
          <p:cNvSpPr>
            <a:spLocks noGrp="1"/>
          </p:cNvSpPr>
          <p:nvPr>
            <p:ph type="sldNum" sz="quarter" idx="12"/>
          </p:nvPr>
        </p:nvSpPr>
        <p:spPr/>
        <p:txBody>
          <a:bodyPr/>
          <a:lstStyle/>
          <a:p>
            <a:fld id="{76BD02F1-3B5D-4C47-93DA-B84D756D9497}" type="slidenum">
              <a:rPr lang="en-US" smtClean="0"/>
              <a:pPr/>
              <a:t>6</a:t>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304800"/>
            <a:ext cx="6683765" cy="762000"/>
          </a:xfrm>
        </p:spPr>
        <p:txBody>
          <a:bodyPr/>
          <a:lstStyle/>
          <a:p>
            <a:pPr algn="ctr"/>
            <a:r>
              <a:rPr lang="en-US" b="1" dirty="0" smtClean="0">
                <a:latin typeface="Times New Roman" pitchFamily="18" charset="0"/>
                <a:cs typeface="Times New Roman" pitchFamily="18" charset="0"/>
              </a:rPr>
              <a:t>GOALS OF INNOVATION</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3352800" y="1143000"/>
            <a:ext cx="5275658" cy="5334000"/>
          </a:xfrm>
        </p:spPr>
        <p:style>
          <a:lnRef idx="2">
            <a:schemeClr val="accent4"/>
          </a:lnRef>
          <a:fillRef idx="1">
            <a:schemeClr val="lt1"/>
          </a:fillRef>
          <a:effectRef idx="0">
            <a:schemeClr val="accent4"/>
          </a:effectRef>
          <a:fontRef idx="minor">
            <a:schemeClr val="dk1"/>
          </a:fontRef>
        </p:style>
        <p:txBody>
          <a:bodyPr>
            <a:normAutofit fontScale="92500"/>
          </a:bodyPr>
          <a:lstStyle/>
          <a:p>
            <a:pPr algn="just"/>
            <a:r>
              <a:rPr lang="en-US" sz="2800" dirty="0" smtClean="0">
                <a:latin typeface="Times New Roman" pitchFamily="18" charset="0"/>
                <a:cs typeface="Times New Roman" pitchFamily="18" charset="0"/>
              </a:rPr>
              <a:t>Improving quality </a:t>
            </a:r>
          </a:p>
          <a:p>
            <a:pPr algn="just"/>
            <a:r>
              <a:rPr lang="en-US" sz="2800" dirty="0" smtClean="0">
                <a:latin typeface="Times New Roman" pitchFamily="18" charset="0"/>
                <a:cs typeface="Times New Roman" pitchFamily="18" charset="0"/>
              </a:rPr>
              <a:t> Creation of new markets </a:t>
            </a:r>
          </a:p>
          <a:p>
            <a:pPr algn="just"/>
            <a:r>
              <a:rPr lang="en-US" sz="2800" dirty="0" smtClean="0">
                <a:latin typeface="Times New Roman" pitchFamily="18" charset="0"/>
                <a:cs typeface="Times New Roman" pitchFamily="18" charset="0"/>
              </a:rPr>
              <a:t> Extension of the product range </a:t>
            </a:r>
          </a:p>
          <a:p>
            <a:pPr algn="just"/>
            <a:r>
              <a:rPr lang="en-US" sz="2800" dirty="0" smtClean="0">
                <a:latin typeface="Times New Roman" pitchFamily="18" charset="0"/>
                <a:cs typeface="Times New Roman" pitchFamily="18" charset="0"/>
              </a:rPr>
              <a:t> Reducing labor cost </a:t>
            </a:r>
          </a:p>
          <a:p>
            <a:pPr algn="just"/>
            <a:r>
              <a:rPr lang="en-US" sz="2800" dirty="0" smtClean="0">
                <a:latin typeface="Times New Roman" pitchFamily="18" charset="0"/>
                <a:cs typeface="Times New Roman" pitchFamily="18" charset="0"/>
              </a:rPr>
              <a:t> Improving production process </a:t>
            </a:r>
          </a:p>
          <a:p>
            <a:pPr algn="just"/>
            <a:r>
              <a:rPr lang="en-US" sz="2800" dirty="0" smtClean="0">
                <a:latin typeface="Times New Roman" pitchFamily="18" charset="0"/>
                <a:cs typeface="Times New Roman" pitchFamily="18" charset="0"/>
              </a:rPr>
              <a:t> Reducing materials </a:t>
            </a:r>
          </a:p>
          <a:p>
            <a:pPr algn="just"/>
            <a:r>
              <a:rPr lang="en-US" sz="2800" dirty="0" smtClean="0">
                <a:latin typeface="Times New Roman" pitchFamily="18" charset="0"/>
                <a:cs typeface="Times New Roman" pitchFamily="18" charset="0"/>
              </a:rPr>
              <a:t> Reducing environmental damage </a:t>
            </a:r>
          </a:p>
          <a:p>
            <a:pPr algn="just"/>
            <a:r>
              <a:rPr lang="en-US" sz="2800" dirty="0" smtClean="0">
                <a:latin typeface="Times New Roman" pitchFamily="18" charset="0"/>
                <a:cs typeface="Times New Roman" pitchFamily="18" charset="0"/>
              </a:rPr>
              <a:t> Replacement of products/services</a:t>
            </a:r>
          </a:p>
          <a:p>
            <a:pPr algn="just"/>
            <a:r>
              <a:rPr lang="en-US" sz="2800" dirty="0" smtClean="0">
                <a:latin typeface="Times New Roman" pitchFamily="18" charset="0"/>
                <a:cs typeface="Times New Roman" pitchFamily="18" charset="0"/>
              </a:rPr>
              <a:t> Reducing energy consumption </a:t>
            </a:r>
          </a:p>
          <a:p>
            <a:pPr algn="just"/>
            <a:r>
              <a:rPr lang="en-US" sz="2800" dirty="0" smtClean="0">
                <a:latin typeface="Times New Roman" pitchFamily="18" charset="0"/>
                <a:cs typeface="Times New Roman" pitchFamily="18" charset="0"/>
              </a:rPr>
              <a:t> Conformance to regulations</a:t>
            </a:r>
            <a:endParaRPr lang="en-US" sz="28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6BD02F1-3B5D-4C47-93DA-B84D756D9497}" type="slidenum">
              <a:rPr lang="en-US" smtClean="0"/>
              <a:pPr/>
              <a:t>7</a:t>
            </a:fld>
            <a:endParaRPr lang="en-US"/>
          </a:p>
        </p:txBody>
      </p:sp>
      <p:pic>
        <p:nvPicPr>
          <p:cNvPr id="6" name="Picture 5" descr="business-women-hand-write-new-ideas-innovation-woman-creativity-87530507.jpg"/>
          <p:cNvPicPr>
            <a:picLocks noChangeAspect="1"/>
          </p:cNvPicPr>
          <p:nvPr/>
        </p:nvPicPr>
        <p:blipFill>
          <a:blip r:embed="rId2"/>
          <a:stretch>
            <a:fillRect/>
          </a:stretch>
        </p:blipFill>
        <p:spPr>
          <a:xfrm>
            <a:off x="685800" y="1143000"/>
            <a:ext cx="2667000" cy="5334000"/>
          </a:xfrm>
          <a:prstGeom prst="rect">
            <a:avLst/>
          </a:prstGeom>
        </p:spPr>
        <p:style>
          <a:lnRef idx="2">
            <a:schemeClr val="accent4"/>
          </a:lnRef>
          <a:fillRef idx="1">
            <a:schemeClr val="lt1"/>
          </a:fillRef>
          <a:effectRef idx="0">
            <a:schemeClr val="accent4"/>
          </a:effectRef>
          <a:fontRef idx="minor">
            <a:schemeClr val="dk1"/>
          </a:fontRef>
        </p:style>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28600"/>
            <a:ext cx="7620000" cy="990600"/>
          </a:xfrm>
        </p:spPr>
        <p:txBody>
          <a:bodyPr>
            <a:noAutofit/>
          </a:bodyPr>
          <a:lstStyle/>
          <a:p>
            <a:r>
              <a:rPr lang="en-US" dirty="0" smtClean="0">
                <a:latin typeface="Times New Roman" pitchFamily="18" charset="0"/>
                <a:cs typeface="Times New Roman" pitchFamily="18" charset="0"/>
              </a:rPr>
              <a:t>Difference between Innovation and Invention </a:t>
            </a:r>
            <a:br>
              <a:rPr lang="en-US" dirty="0" smtClean="0">
                <a:latin typeface="Times New Roman" pitchFamily="18" charset="0"/>
                <a:cs typeface="Times New Roman" pitchFamily="18" charset="0"/>
              </a:rPr>
            </a:br>
            <a:endParaRPr lang="en-US" dirty="0"/>
          </a:p>
        </p:txBody>
      </p:sp>
      <p:sp>
        <p:nvSpPr>
          <p:cNvPr id="3" name="Content Placeholder 2"/>
          <p:cNvSpPr>
            <a:spLocks noGrp="1"/>
          </p:cNvSpPr>
          <p:nvPr>
            <p:ph idx="1"/>
          </p:nvPr>
        </p:nvSpPr>
        <p:spPr>
          <a:xfrm>
            <a:off x="1371600" y="1371600"/>
            <a:ext cx="7467600" cy="5257800"/>
          </a:xfrm>
        </p:spPr>
        <p:style>
          <a:lnRef idx="2">
            <a:schemeClr val="accent4"/>
          </a:lnRef>
          <a:fillRef idx="1">
            <a:schemeClr val="lt1"/>
          </a:fillRef>
          <a:effectRef idx="0">
            <a:schemeClr val="accent4"/>
          </a:effectRef>
          <a:fontRef idx="minor">
            <a:schemeClr val="dk1"/>
          </a:fontRef>
        </p:style>
        <p:txBody>
          <a:bodyPr>
            <a:normAutofit/>
          </a:bodyPr>
          <a:lstStyle/>
          <a:p>
            <a:r>
              <a:rPr lang="en-US" sz="2800" dirty="0" smtClean="0">
                <a:latin typeface="Times New Roman" pitchFamily="18" charset="0"/>
                <a:cs typeface="Times New Roman" pitchFamily="18" charset="0"/>
              </a:rPr>
              <a:t>Schumpeter’s distinction between "Invention” and “Innovation”.</a:t>
            </a:r>
          </a:p>
          <a:p>
            <a:pPr algn="just"/>
            <a:r>
              <a:rPr lang="en-US" sz="2800" dirty="0" smtClean="0">
                <a:latin typeface="Times New Roman" pitchFamily="18" charset="0"/>
                <a:cs typeface="Times New Roman" pitchFamily="18" charset="0"/>
              </a:rPr>
              <a:t>An “invention” is an idea, a sketch or model for a new or improved device, product, process or system. It has not yet entered to economic system, and most inventions never do so.</a:t>
            </a:r>
          </a:p>
          <a:p>
            <a:pPr algn="just"/>
            <a:r>
              <a:rPr lang="en-US" sz="2800" dirty="0" smtClean="0">
                <a:latin typeface="Times New Roman" pitchFamily="18" charset="0"/>
                <a:cs typeface="Times New Roman" pitchFamily="18" charset="0"/>
              </a:rPr>
              <a:t>An “innovation” is accomplished only with the first commercial transaction involving the new product, process, system or device. It is part of the economic system.</a:t>
            </a:r>
            <a:endParaRPr lang="en-US" sz="28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6BD02F1-3B5D-4C47-93DA-B84D756D9497}" type="slidenum">
              <a:rPr lang="en-US" smtClean="0"/>
              <a:pPr/>
              <a:t>8</a:t>
            </a:fld>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152400"/>
            <a:ext cx="7620000" cy="976090"/>
          </a:xfrm>
        </p:spPr>
        <p:txBody>
          <a:bodyPr>
            <a:normAutofit fontScale="90000"/>
          </a:bodyPr>
          <a:lstStyle/>
          <a:p>
            <a:r>
              <a:rPr lang="en-US" dirty="0" smtClean="0">
                <a:latin typeface="Times New Roman" pitchFamily="18" charset="0"/>
                <a:cs typeface="Times New Roman" pitchFamily="18" charset="0"/>
              </a:rPr>
              <a:t>Difference between Innovation and Creativity</a:t>
            </a:r>
            <a:br>
              <a:rPr lang="en-US" dirty="0" smtClean="0">
                <a:latin typeface="Times New Roman" pitchFamily="18" charset="0"/>
                <a:cs typeface="Times New Roman" pitchFamily="18" charset="0"/>
              </a:rPr>
            </a:br>
            <a:endParaRPr lang="en-US" dirty="0"/>
          </a:p>
        </p:txBody>
      </p:sp>
      <p:sp>
        <p:nvSpPr>
          <p:cNvPr id="3" name="Content Placeholder 2"/>
          <p:cNvSpPr>
            <a:spLocks noGrp="1"/>
          </p:cNvSpPr>
          <p:nvPr>
            <p:ph idx="1"/>
          </p:nvPr>
        </p:nvSpPr>
        <p:spPr>
          <a:xfrm>
            <a:off x="1295400" y="1371600"/>
            <a:ext cx="7620000" cy="5105400"/>
          </a:xfrm>
        </p:spPr>
        <p:style>
          <a:lnRef idx="2">
            <a:schemeClr val="accent4"/>
          </a:lnRef>
          <a:fillRef idx="1">
            <a:schemeClr val="lt1"/>
          </a:fillRef>
          <a:effectRef idx="0">
            <a:schemeClr val="accent4"/>
          </a:effectRef>
          <a:fontRef idx="minor">
            <a:schemeClr val="dk1"/>
          </a:fontRef>
        </p:style>
        <p:txBody>
          <a:bodyPr>
            <a:normAutofit/>
          </a:bodyPr>
          <a:lstStyle/>
          <a:p>
            <a:r>
              <a:rPr lang="en-US" sz="2800" dirty="0" smtClean="0">
                <a:latin typeface="Times New Roman" pitchFamily="18" charset="0"/>
                <a:cs typeface="Times New Roman" pitchFamily="18" charset="0"/>
              </a:rPr>
              <a:t>The following are the major differences between Creativity and Innovation:</a:t>
            </a:r>
          </a:p>
          <a:p>
            <a:pPr>
              <a:buFont typeface="+mj-lt"/>
              <a:buAutoNum type="arabicPeriod"/>
            </a:pPr>
            <a:r>
              <a:rPr lang="en-US" sz="2800" dirty="0" smtClean="0">
                <a:latin typeface="Times New Roman" pitchFamily="18" charset="0"/>
                <a:cs typeface="Times New Roman" pitchFamily="18" charset="0"/>
              </a:rPr>
              <a:t>The quality of thinking new ideas and putting them into reality is creativity. The act of executing the creative ideas into practice is innovation.</a:t>
            </a:r>
          </a:p>
          <a:p>
            <a:pPr>
              <a:buFont typeface="+mj-lt"/>
              <a:buAutoNum type="arabicPeriod"/>
            </a:pPr>
            <a:r>
              <a:rPr lang="en-US" sz="2800" dirty="0" smtClean="0">
                <a:latin typeface="Times New Roman" pitchFamily="18" charset="0"/>
                <a:cs typeface="Times New Roman" pitchFamily="18" charset="0"/>
              </a:rPr>
              <a:t> Creativity is an imaginative process as opposed to innovation is a productive process.</a:t>
            </a:r>
          </a:p>
          <a:p>
            <a:pPr>
              <a:buFont typeface="+mj-lt"/>
              <a:buAutoNum type="arabicPeriod"/>
            </a:pPr>
            <a:r>
              <a:rPr lang="en-US" sz="2800" dirty="0" smtClean="0">
                <a:latin typeface="Times New Roman" pitchFamily="18" charset="0"/>
                <a:cs typeface="Times New Roman" pitchFamily="18" charset="0"/>
              </a:rPr>
              <a:t>Creativity can never be measured, but Innovation can be measured</a:t>
            </a:r>
            <a:r>
              <a:rPr lang="en-US" sz="2800" dirty="0" smtClean="0"/>
              <a:t>.</a:t>
            </a:r>
            <a:endParaRPr lang="en-US" sz="28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6BD02F1-3B5D-4C47-93DA-B84D756D9497}" type="slidenum">
              <a:rPr lang="en-US" smtClean="0"/>
              <a:pPr/>
              <a:t>9</a:t>
            </a:fld>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TF00001235</Template>
  <TotalTime>554</TotalTime>
  <Words>2567</Words>
  <Application>Microsoft Office PowerPoint</Application>
  <PresentationFormat>On-screen Show (4:3)</PresentationFormat>
  <Paragraphs>278</Paragraphs>
  <Slides>42</Slides>
  <Notes>0</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Wisp</vt:lpstr>
      <vt:lpstr>Introduction to Innovation</vt:lpstr>
      <vt:lpstr>Meaning of Innovation </vt:lpstr>
      <vt:lpstr>Slide 3</vt:lpstr>
      <vt:lpstr>CHARACTERISTICS OF INNOVATION</vt:lpstr>
      <vt:lpstr>Slide 5</vt:lpstr>
      <vt:lpstr>Slide 6</vt:lpstr>
      <vt:lpstr>GOALS OF INNOVATION</vt:lpstr>
      <vt:lpstr>Difference between Innovation and Invention  </vt:lpstr>
      <vt:lpstr>Difference between Innovation and Creativity </vt:lpstr>
      <vt:lpstr>Slide 10</vt:lpstr>
      <vt:lpstr>Need to be Creative </vt:lpstr>
      <vt:lpstr>Slide 12</vt:lpstr>
      <vt:lpstr>Slide 13</vt:lpstr>
      <vt:lpstr>Slide 14</vt:lpstr>
      <vt:lpstr>Importance of Innovation</vt:lpstr>
      <vt:lpstr>Slide 16</vt:lpstr>
      <vt:lpstr>Slide 17</vt:lpstr>
      <vt:lpstr>Slide 18</vt:lpstr>
      <vt:lpstr>Innovation as a Competitive Advantage</vt:lpstr>
      <vt:lpstr>Slide 20</vt:lpstr>
      <vt:lpstr>Innovation Continuum</vt:lpstr>
      <vt:lpstr>Slide 22</vt:lpstr>
      <vt:lpstr>Innovation Cycle </vt:lpstr>
      <vt:lpstr>Slide 24</vt:lpstr>
      <vt:lpstr>Slide 25</vt:lpstr>
      <vt:lpstr>Slide 26</vt:lpstr>
      <vt:lpstr>Disruptive Innovation</vt:lpstr>
      <vt:lpstr>Breakthrough Innovations and its consequences on the society </vt:lpstr>
      <vt:lpstr>Few Examples of Break through Innovations</vt:lpstr>
      <vt:lpstr>Break-Through and Disruptive Innovations</vt:lpstr>
      <vt:lpstr>Challenges in Innovation</vt:lpstr>
      <vt:lpstr>Slide 32</vt:lpstr>
      <vt:lpstr>Slide 33</vt:lpstr>
      <vt:lpstr>Frugal Innovation</vt:lpstr>
      <vt:lpstr>Frugal Innovation</vt:lpstr>
      <vt:lpstr>Slide 36</vt:lpstr>
      <vt:lpstr>Slide 37</vt:lpstr>
      <vt:lpstr>Electric Tricycle</vt:lpstr>
      <vt:lpstr>Example :Service Sector-Microfinance</vt:lpstr>
      <vt:lpstr>Fast Moving Consumer Goods</vt:lpstr>
      <vt:lpstr>Hot Water Maker</vt:lpstr>
      <vt:lpstr>Prefabricated Houses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Innovation</dc:title>
  <dc:creator>Admin</dc:creator>
  <cp:lastModifiedBy>Admin</cp:lastModifiedBy>
  <cp:revision>102</cp:revision>
  <dcterms:created xsi:type="dcterms:W3CDTF">2019-07-22T05:11:42Z</dcterms:created>
  <dcterms:modified xsi:type="dcterms:W3CDTF">2019-08-23T06:11:24Z</dcterms:modified>
</cp:coreProperties>
</file>